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0"/>
  </p:notesMasterIdLst>
  <p:handoutMasterIdLst>
    <p:handoutMasterId r:id="rId31"/>
  </p:handoutMasterIdLst>
  <p:sldIdLst>
    <p:sldId id="257" r:id="rId5"/>
    <p:sldId id="279" r:id="rId6"/>
    <p:sldId id="286" r:id="rId7"/>
    <p:sldId id="316" r:id="rId8"/>
    <p:sldId id="309" r:id="rId9"/>
    <p:sldId id="308" r:id="rId10"/>
    <p:sldId id="313" r:id="rId11"/>
    <p:sldId id="311" r:id="rId12"/>
    <p:sldId id="328" r:id="rId13"/>
    <p:sldId id="334" r:id="rId14"/>
    <p:sldId id="321" r:id="rId15"/>
    <p:sldId id="327" r:id="rId16"/>
    <p:sldId id="335" r:id="rId17"/>
    <p:sldId id="343" r:id="rId18"/>
    <p:sldId id="342" r:id="rId19"/>
    <p:sldId id="336" r:id="rId20"/>
    <p:sldId id="338" r:id="rId21"/>
    <p:sldId id="339" r:id="rId22"/>
    <p:sldId id="337" r:id="rId23"/>
    <p:sldId id="340" r:id="rId24"/>
    <p:sldId id="323" r:id="rId25"/>
    <p:sldId id="329" r:id="rId26"/>
    <p:sldId id="330" r:id="rId27"/>
    <p:sldId id="331" r:id="rId28"/>
    <p:sldId id="332" r:id="rId29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66" autoAdjust="0"/>
    <p:restoredTop sz="94660"/>
  </p:normalViewPr>
  <p:slideViewPr>
    <p:cSldViewPr>
      <p:cViewPr varScale="1">
        <p:scale>
          <a:sx n="72" d="100"/>
          <a:sy n="72" d="100"/>
        </p:scale>
        <p:origin x="954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1488" cy="461963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1"/>
            <a:ext cx="3011488" cy="461963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9A722263-3D80-4F3D-AD41-781750F0E8A4}" type="datetimeFigureOut">
              <a:rPr lang="en-US" smtClean="0"/>
              <a:pPr/>
              <a:t>3/10/2021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6"/>
            <a:ext cx="3011488" cy="461963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6"/>
            <a:ext cx="3011488" cy="461963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A357BB2D-FF21-486C-8695-B723868060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0419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78" tIns="46238" rIns="92478" bIns="4623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9" y="0"/>
            <a:ext cx="3011699" cy="461804"/>
          </a:xfrm>
          <a:prstGeom prst="rect">
            <a:avLst/>
          </a:prstGeom>
        </p:spPr>
        <p:txBody>
          <a:bodyPr vert="horz" lIns="92478" tIns="46238" rIns="92478" bIns="46238" rtlCol="0"/>
          <a:lstStyle>
            <a:lvl1pPr algn="r">
              <a:defRPr sz="1200"/>
            </a:lvl1pPr>
          </a:lstStyle>
          <a:p>
            <a:fld id="{EED4DA00-1796-4BBB-8693-637D57253CDB}" type="datetimeFigureOut">
              <a:rPr lang="en-US" smtClean="0"/>
              <a:pPr/>
              <a:t>3/10/2021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78" tIns="46238" rIns="92478" bIns="4623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78" tIns="46238" rIns="92478" bIns="4623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1804"/>
          </a:xfrm>
          <a:prstGeom prst="rect">
            <a:avLst/>
          </a:prstGeom>
        </p:spPr>
        <p:txBody>
          <a:bodyPr vert="horz" lIns="92478" tIns="46238" rIns="92478" bIns="4623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9" y="8772669"/>
            <a:ext cx="3011699" cy="461804"/>
          </a:xfrm>
          <a:prstGeom prst="rect">
            <a:avLst/>
          </a:prstGeom>
        </p:spPr>
        <p:txBody>
          <a:bodyPr vert="horz" lIns="92478" tIns="46238" rIns="92478" bIns="46238" rtlCol="0" anchor="b"/>
          <a:lstStyle>
            <a:lvl1pPr algn="r">
              <a:defRPr sz="1200"/>
            </a:lvl1pPr>
          </a:lstStyle>
          <a:p>
            <a:fld id="{32F48766-C4CE-4B03-841F-FCE24E2A90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058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8800" y="3048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9472-8965-48C0-ACB1-B18C7E186B74}" type="datetimeFigureOut">
              <a:rPr lang="en-US" smtClean="0"/>
              <a:pPr/>
              <a:t>3/10/2021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207264" y="2420112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3" name="Oval 12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4" name="Oval 13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54A59CD-5A25-49BF-BFBE-423D52C4A62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20" name="Rectangle 19"/>
          <p:cNvSpPr>
            <a:spLocks noChangeArrowheads="1"/>
          </p:cNvSpPr>
          <p:nvPr userDrawn="1"/>
        </p:nvSpPr>
        <p:spPr bwMode="auto">
          <a:xfrm flipV="1">
            <a:off x="1324864" y="6041071"/>
            <a:ext cx="10655808" cy="46554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791200"/>
            <a:ext cx="1219203" cy="8260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9472-8965-48C0-ACB1-B18C7E186B74}" type="datetimeFigureOut">
              <a:rPr lang="en-US" smtClean="0"/>
              <a:pPr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A59CD-5A25-49BF-BFBE-423D52C4A62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9347200" y="0"/>
            <a:ext cx="28448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6403340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4" name="Oval 13"/>
          <p:cNvSpPr/>
          <p:nvPr/>
        </p:nvSpPr>
        <p:spPr>
          <a:xfrm>
            <a:off x="9119616" y="2925763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5" name="Oval 14"/>
          <p:cNvSpPr/>
          <p:nvPr/>
        </p:nvSpPr>
        <p:spPr>
          <a:xfrm>
            <a:off x="9245600" y="3020251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1216" y="3009902"/>
            <a:ext cx="609600" cy="441325"/>
          </a:xfrm>
        </p:spPr>
        <p:txBody>
          <a:bodyPr/>
          <a:lstStyle/>
          <a:p>
            <a:fld id="{854A59CD-5A25-49BF-BFBE-423D52C4A62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304800"/>
            <a:ext cx="87376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9472-8965-48C0-ACB1-B18C7E186B74}" type="datetimeFigureOut">
              <a:rPr lang="en-US" smtClean="0"/>
              <a:pPr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5200" y="304802"/>
            <a:ext cx="1930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6" name="Rectangle 15"/>
          <p:cNvSpPr>
            <a:spLocks noChangeArrowheads="1"/>
          </p:cNvSpPr>
          <p:nvPr userDrawn="1"/>
        </p:nvSpPr>
        <p:spPr bwMode="auto">
          <a:xfrm flipV="1">
            <a:off x="1324864" y="6041071"/>
            <a:ext cx="10655808" cy="46554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791200"/>
            <a:ext cx="1219203" cy="8260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9472-8965-48C0-ACB1-B18C7E186B74}" type="datetimeFigureOut">
              <a:rPr lang="en-US" smtClean="0"/>
              <a:pPr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15584" y="1026373"/>
            <a:ext cx="609600" cy="441325"/>
          </a:xfrm>
        </p:spPr>
        <p:txBody>
          <a:bodyPr/>
          <a:lstStyle/>
          <a:p>
            <a:fld id="{854A59CD-5A25-49BF-BFBE-423D52C4A62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203200" y="2286000"/>
            <a:ext cx="11777472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7264" y="142352"/>
            <a:ext cx="11777472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4568" y="2743200"/>
            <a:ext cx="8640232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9472-8965-48C0-ACB1-B18C7E186B74}" type="datetimeFigureOut">
              <a:rPr lang="en-US" smtClean="0"/>
              <a:pPr/>
              <a:t>3/10/2021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203200" y="2438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0" name="Oval 9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1" name="Oval 10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54A59CD-5A25-49BF-BFBE-423D52C4A62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20" name="Rectangle 19"/>
          <p:cNvSpPr>
            <a:spLocks noChangeArrowheads="1"/>
          </p:cNvSpPr>
          <p:nvPr userDrawn="1"/>
        </p:nvSpPr>
        <p:spPr bwMode="auto">
          <a:xfrm flipV="1">
            <a:off x="1324864" y="6041071"/>
            <a:ext cx="10655808" cy="46554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791200"/>
            <a:ext cx="1219203" cy="8260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21600" y="6409944"/>
            <a:ext cx="4059936" cy="365760"/>
          </a:xfrm>
        </p:spPr>
        <p:txBody>
          <a:bodyPr/>
          <a:lstStyle/>
          <a:p>
            <a:fld id="{604F9472-8965-48C0-ACB1-B18C7E186B74}" type="datetimeFigureOut">
              <a:rPr lang="en-US" smtClean="0"/>
              <a:pPr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A59CD-5A25-49BF-BFBE-423D52C4A62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6084107" y="1575653"/>
            <a:ext cx="11895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02336" y="1371600"/>
            <a:ext cx="5384800" cy="4681728"/>
          </a:xfrm>
        </p:spPr>
        <p:txBody>
          <a:bodyPr/>
          <a:lstStyle>
            <a:lvl1pPr>
              <a:defRPr sz="2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400800" y="1371600"/>
            <a:ext cx="5384800" cy="4681728"/>
          </a:xfrm>
        </p:spPr>
        <p:txBody>
          <a:bodyPr/>
          <a:lstStyle>
            <a:lvl1pPr>
              <a:defRPr sz="2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6096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12192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1" name="Rectangle 10"/>
          <p:cNvSpPr/>
          <p:nvPr/>
        </p:nvSpPr>
        <p:spPr>
          <a:xfrm>
            <a:off x="203200" y="1371600"/>
            <a:ext cx="11777472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5386917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388441" y="1524000"/>
            <a:ext cx="5389033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9472-8965-48C0-ACB1-B18C7E186B74}" type="datetimeFigureOut">
              <a:rPr lang="en-US" smtClean="0"/>
              <a:pPr/>
              <a:t>3/10/2021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6400" y="6409944"/>
            <a:ext cx="477520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203200" y="128016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402336" y="2471383"/>
            <a:ext cx="5388864" cy="3818404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6400800" y="2471383"/>
            <a:ext cx="5384800" cy="382219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7" name="Oval 26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791200" y="1042417"/>
            <a:ext cx="609600" cy="441325"/>
          </a:xfrm>
        </p:spPr>
        <p:txBody>
          <a:bodyPr/>
          <a:lstStyle>
            <a:lvl1pPr algn="ctr">
              <a:defRPr/>
            </a:lvl1pPr>
          </a:lstStyle>
          <a:p>
            <a:fld id="{854A59CD-5A25-49BF-BFBE-423D52C4A62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28" name="Rectangle 27"/>
          <p:cNvSpPr>
            <a:spLocks noChangeArrowheads="1"/>
          </p:cNvSpPr>
          <p:nvPr userDrawn="1"/>
        </p:nvSpPr>
        <p:spPr bwMode="auto">
          <a:xfrm flipV="1">
            <a:off x="1324864" y="6041071"/>
            <a:ext cx="10655808" cy="46554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791200"/>
            <a:ext cx="1219203" cy="8260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9472-8965-48C0-ACB1-B18C7E186B74}" type="datetimeFigureOut">
              <a:rPr lang="en-US" smtClean="0"/>
              <a:pPr/>
              <a:t>3/10/2021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91200" y="1036021"/>
            <a:ext cx="609600" cy="441325"/>
          </a:xfrm>
        </p:spPr>
        <p:txBody>
          <a:bodyPr/>
          <a:lstStyle/>
          <a:p>
            <a:fld id="{854A59CD-5A25-49BF-BFBE-423D52C4A62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3200" y="158496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9472-8965-48C0-ACB1-B18C7E186B74}" type="datetimeFigureOut">
              <a:rPr lang="en-US" smtClean="0"/>
              <a:pPr/>
              <a:t>3/10/2021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689600" y="6324600"/>
            <a:ext cx="8128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54A59CD-5A25-49BF-BFBE-423D52C4A62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 flipV="1">
            <a:off x="1324864" y="6041071"/>
            <a:ext cx="10655808" cy="46554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791200"/>
            <a:ext cx="1219203" cy="8260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03200" y="152400"/>
            <a:ext cx="11777472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3" name="Rectangle 12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08000" y="1981201"/>
            <a:ext cx="31496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4165600" y="685800"/>
            <a:ext cx="7518400" cy="54102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0" name="Oval 9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1" name="Oval 10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54A59CD-5A25-49BF-BFBE-423D52C4A62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9472-8965-48C0-ACB1-B18C7E186B74}" type="datetimeFigureOut">
              <a:rPr lang="en-US" smtClean="0"/>
              <a:pPr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511040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03200" y="152400"/>
            <a:ext cx="11777472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8" name="Rectangle 7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2" name="Oval 11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3" name="Oval 12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/>
          <a:p>
            <a:fld id="{854A59CD-5A25-49BF-BFBE-423D52C4A62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0" y="5029200"/>
            <a:ext cx="78232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accent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0500" y="609600"/>
            <a:ext cx="78232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990600"/>
            <a:ext cx="32512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 userDrawn="1"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17536" y="6404984"/>
            <a:ext cx="4059936" cy="365760"/>
          </a:xfrm>
        </p:spPr>
        <p:txBody>
          <a:bodyPr/>
          <a:lstStyle/>
          <a:p>
            <a:fld id="{604F9472-8965-48C0-ACB1-B18C7E186B74}" type="datetimeFigureOut">
              <a:rPr lang="en-US" smtClean="0"/>
              <a:pPr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779264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1"/>
            <a:ext cx="12192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 flipV="1">
            <a:off x="1324864" y="6041071"/>
            <a:ext cx="10655808" cy="46554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721600" y="6404984"/>
            <a:ext cx="4059936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04F9472-8965-48C0-ACB1-B18C7E186B74}" type="datetimeFigureOut">
              <a:rPr lang="en-US" smtClean="0"/>
              <a:pPr/>
              <a:t>3/10/2021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6400" y="6410848"/>
            <a:ext cx="4775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203200" y="1276743"/>
            <a:ext cx="1177747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2" name="Oval 11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5" name="Oval 14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5791200" y="1040175"/>
            <a:ext cx="6096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54A59CD-5A25-49BF-BFBE-423D52C4A62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113792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791200"/>
            <a:ext cx="1219203" cy="82601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SzPct val="85000"/>
        <a:buFont typeface="Wingdings 2"/>
        <a:buChar char=""/>
        <a:defRPr kumimoji="0" sz="27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SzPct val="70000"/>
        <a:buFont typeface="Wingdings"/>
        <a:buChar char=""/>
        <a:defRPr kumimoji="0"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SzPct val="75000"/>
        <a:buFont typeface="Wingdings 2"/>
        <a:buChar char=""/>
        <a:defRPr kumimoji="0"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SzPct val="70000"/>
        <a:buFont typeface="Wingdings"/>
        <a:buChar char=""/>
        <a:defRPr kumimoji="0"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Tx/>
        <a:buChar char="•"/>
        <a:defRPr kumimoji="0"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A19E9A7-F1DA-2947-AD46-1B02755A127C}"/>
              </a:ext>
            </a:extLst>
          </p:cNvPr>
          <p:cNvSpPr txBox="1">
            <a:spLocks/>
          </p:cNvSpPr>
          <p:nvPr/>
        </p:nvSpPr>
        <p:spPr>
          <a:xfrm>
            <a:off x="1825752" y="228600"/>
            <a:ext cx="8534400" cy="758952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i="1" dirty="0">
                <a:solidFill>
                  <a:schemeClr val="tx1"/>
                </a:solidFill>
              </a:rPr>
              <a:t>Projects and Management Actions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Vina Groundwater Sustainability Agency</a:t>
            </a:r>
          </a:p>
          <a:p>
            <a:r>
              <a:rPr lang="en-US" sz="3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401" y="5350746"/>
            <a:ext cx="1358318" cy="12801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1295400"/>
            <a:ext cx="5029200" cy="474118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flipH="1">
            <a:off x="9220200" y="54102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March 10, 2021</a:t>
            </a:r>
          </a:p>
        </p:txBody>
      </p:sp>
    </p:spTree>
    <p:extLst>
      <p:ext uri="{BB962C8B-B14F-4D97-AF65-F5344CB8AC3E}">
        <p14:creationId xmlns:p14="http://schemas.microsoft.com/office/powerpoint/2010/main" val="2504235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5413520"/>
            <a:ext cx="1358318" cy="1280160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A19E9A7-F1DA-2947-AD46-1B02755A127C}"/>
              </a:ext>
            </a:extLst>
          </p:cNvPr>
          <p:cNvSpPr txBox="1">
            <a:spLocks/>
          </p:cNvSpPr>
          <p:nvPr/>
        </p:nvSpPr>
        <p:spPr>
          <a:xfrm>
            <a:off x="1825752" y="228600"/>
            <a:ext cx="8534400" cy="758952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Projects and Management Actions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85800" y="1143000"/>
            <a:ext cx="11029615" cy="464820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Wingdings"/>
              <a:buChar char=""/>
              <a:defRPr kumimoji="0"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Wingdings"/>
              <a:buChar char="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Tx/>
              <a:buChar char="•"/>
              <a:defRPr kumimoji="0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3200" b="1" dirty="0">
                <a:solidFill>
                  <a:schemeClr val="accent1"/>
                </a:solidFill>
              </a:rPr>
              <a:t>Timeline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April 30</a:t>
            </a:r>
            <a:r>
              <a:rPr lang="en-US" sz="2400" baseline="30000" dirty="0">
                <a:solidFill>
                  <a:schemeClr val="tx1"/>
                </a:solidFill>
              </a:rPr>
              <a:t>th</a:t>
            </a:r>
            <a:r>
              <a:rPr lang="en-US" sz="2400" dirty="0">
                <a:solidFill>
                  <a:schemeClr val="tx1"/>
                </a:solidFill>
              </a:rPr>
              <a:t> - Deadline to submit PMA concepts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Each will be reviewed by the Stakeholder Advisory Committee for recommendation to the Vina GSA Board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Will report to the Board throughout the process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July - Board consideration of PMAs for inclusion in the GSP</a:t>
            </a:r>
          </a:p>
          <a:p>
            <a:pPr marL="274320" lvl="1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US" sz="2400" b="1" i="1" dirty="0">
              <a:solidFill>
                <a:srgbClr val="C00000"/>
              </a:solidFill>
            </a:endParaRPr>
          </a:p>
          <a:p>
            <a:pPr marL="274320" lvl="1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800" b="1" i="1" dirty="0">
                <a:solidFill>
                  <a:srgbClr val="C00000"/>
                </a:solidFill>
              </a:rPr>
              <a:t>DISCUSSION</a:t>
            </a:r>
          </a:p>
          <a:p>
            <a:pPr marL="274320" lvl="1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91713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A19E9A7-F1DA-2947-AD46-1B02755A127C}"/>
              </a:ext>
            </a:extLst>
          </p:cNvPr>
          <p:cNvSpPr txBox="1">
            <a:spLocks/>
          </p:cNvSpPr>
          <p:nvPr/>
        </p:nvSpPr>
        <p:spPr>
          <a:xfrm>
            <a:off x="1825752" y="228600"/>
            <a:ext cx="8534400" cy="758952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Projects and Management Actions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85800" y="838200"/>
            <a:ext cx="11029615" cy="464820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Wingdings"/>
              <a:buChar char=""/>
              <a:defRPr kumimoji="0"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Wingdings"/>
              <a:buChar char="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Tx/>
              <a:buChar char="•"/>
              <a:defRPr kumimoji="0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>
                <a:solidFill>
                  <a:schemeClr val="accent1"/>
                </a:solidFill>
              </a:rPr>
              <a:t>Considerations and Requirements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Cost effectiveness			</a:t>
            </a:r>
          </a:p>
          <a:p>
            <a:r>
              <a:rPr lang="en-US" sz="2800" dirty="0">
                <a:solidFill>
                  <a:schemeClr val="tx1"/>
                </a:solidFill>
              </a:rPr>
              <a:t>Measureable				</a:t>
            </a:r>
          </a:p>
          <a:p>
            <a:r>
              <a:rPr lang="en-US" sz="2800" dirty="0">
                <a:solidFill>
                  <a:schemeClr val="tx1"/>
                </a:solidFill>
              </a:rPr>
              <a:t>Addresses Measurable Objectives in a Management Area	</a:t>
            </a:r>
          </a:p>
          <a:p>
            <a:r>
              <a:rPr lang="en-US" sz="2800" dirty="0">
                <a:solidFill>
                  <a:schemeClr val="tx1"/>
                </a:solidFill>
              </a:rPr>
              <a:t>Multi-beneficial 			</a:t>
            </a:r>
          </a:p>
          <a:p>
            <a:r>
              <a:rPr lang="en-US" sz="2800" dirty="0">
                <a:solidFill>
                  <a:schemeClr val="tx1"/>
                </a:solidFill>
              </a:rPr>
              <a:t>Public acceptance</a:t>
            </a:r>
          </a:p>
          <a:p>
            <a:r>
              <a:rPr lang="en-US" sz="2800" dirty="0">
                <a:solidFill>
                  <a:schemeClr val="tx1"/>
                </a:solidFill>
              </a:rPr>
              <a:t>Public benefit</a:t>
            </a:r>
          </a:p>
          <a:p>
            <a:r>
              <a:rPr lang="en-US" sz="2800" dirty="0">
                <a:solidFill>
                  <a:schemeClr val="tx1"/>
                </a:solidFill>
              </a:rPr>
              <a:t>Other considerations, including </a:t>
            </a:r>
            <a:r>
              <a:rPr lang="en-US" sz="2800" dirty="0">
                <a:solidFill>
                  <a:srgbClr val="C00000"/>
                </a:solidFill>
              </a:rPr>
              <a:t>legal implications</a:t>
            </a:r>
            <a:r>
              <a:rPr lang="en-US" sz="2800" dirty="0">
                <a:solidFill>
                  <a:schemeClr val="tx1"/>
                </a:solidFill>
              </a:rPr>
              <a:t>….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5413520"/>
            <a:ext cx="1358318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654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A19E9A7-F1DA-2947-AD46-1B02755A127C}"/>
              </a:ext>
            </a:extLst>
          </p:cNvPr>
          <p:cNvSpPr txBox="1">
            <a:spLocks/>
          </p:cNvSpPr>
          <p:nvPr/>
        </p:nvSpPr>
        <p:spPr>
          <a:xfrm>
            <a:off x="1825752" y="228600"/>
            <a:ext cx="8534400" cy="758952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Projects and Management Actions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85800" y="1143000"/>
            <a:ext cx="11029615" cy="464820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Wingdings"/>
              <a:buChar char=""/>
              <a:defRPr kumimoji="0"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Wingdings"/>
              <a:buChar char="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Tx/>
              <a:buChar char="•"/>
              <a:defRPr kumimoji="0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>
                <a:solidFill>
                  <a:schemeClr val="accent1"/>
                </a:solidFill>
              </a:rPr>
              <a:t>Legal Implications</a:t>
            </a:r>
            <a:endParaRPr lang="en-US" sz="2800" dirty="0">
              <a:solidFill>
                <a:schemeClr val="tx1"/>
              </a:solidFill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Stakeholder Advisory Committee raised concerns and questions about legal implications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Paper prepared based on questions raised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Potential negative implications could occur depending upon the specific project scope and design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Projects not part of the Groundwater Sustainability Plan could be detrimental to achieving sustainability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800" dirty="0">
              <a:solidFill>
                <a:schemeClr val="tx1"/>
              </a:solidFill>
            </a:endParaRPr>
          </a:p>
          <a:p>
            <a:pPr marL="274320" lvl="1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US" sz="2800" b="1" i="1" dirty="0">
              <a:solidFill>
                <a:srgbClr val="C00000"/>
              </a:solidFill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5413520"/>
            <a:ext cx="1358318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499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A19E9A7-F1DA-2947-AD46-1B02755A127C}"/>
              </a:ext>
            </a:extLst>
          </p:cNvPr>
          <p:cNvSpPr txBox="1">
            <a:spLocks/>
          </p:cNvSpPr>
          <p:nvPr/>
        </p:nvSpPr>
        <p:spPr>
          <a:xfrm>
            <a:off x="1825752" y="228600"/>
            <a:ext cx="8534400" cy="758952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Projects and Management Actions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99983" y="987552"/>
            <a:ext cx="11029615" cy="464820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Wingdings"/>
              <a:buChar char=""/>
              <a:defRPr kumimoji="0"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Wingdings"/>
              <a:buChar char="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Tx/>
              <a:buChar char="•"/>
              <a:defRPr kumimoji="0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>
                <a:solidFill>
                  <a:schemeClr val="accent1"/>
                </a:solidFill>
              </a:rPr>
              <a:t>Discussion and Possible Direction</a:t>
            </a:r>
            <a:endParaRPr lang="en-US" sz="2800" dirty="0">
              <a:solidFill>
                <a:schemeClr val="tx1"/>
              </a:solidFill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Vina GSA Board has regulatory tools to address potential concerns, example</a:t>
            </a:r>
          </a:p>
          <a:p>
            <a:pPr lvl="2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tx1"/>
                </a:solidFill>
              </a:rPr>
              <a:t>Vina GSA Board could adopt rules to prevent any project that would be inconsistent with Sustainable Management Criteria</a:t>
            </a:r>
          </a:p>
          <a:p>
            <a:pPr lvl="2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tx1"/>
                </a:solidFill>
              </a:rPr>
              <a:t>Explore other actions to prevent projects that are inconsistent the goals of the Groundwater Sustainability Plan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800" dirty="0">
              <a:solidFill>
                <a:schemeClr val="tx1"/>
              </a:solidFill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800" dirty="0">
              <a:solidFill>
                <a:schemeClr val="tx1"/>
              </a:solidFill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410200"/>
            <a:ext cx="1358318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6908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A19E9A7-F1DA-2947-AD46-1B02755A127C}"/>
              </a:ext>
            </a:extLst>
          </p:cNvPr>
          <p:cNvSpPr txBox="1">
            <a:spLocks/>
          </p:cNvSpPr>
          <p:nvPr/>
        </p:nvSpPr>
        <p:spPr>
          <a:xfrm>
            <a:off x="1825752" y="228600"/>
            <a:ext cx="8534400" cy="758952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Projects and Management Actions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99983" y="987552"/>
            <a:ext cx="11029615" cy="464820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Wingdings"/>
              <a:buChar char=""/>
              <a:defRPr kumimoji="0"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Wingdings"/>
              <a:buChar char="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Tx/>
              <a:buChar char="•"/>
              <a:defRPr kumimoji="0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>
                <a:solidFill>
                  <a:schemeClr val="accent1"/>
                </a:solidFill>
              </a:rPr>
              <a:t>Discussion and Possible Direction</a:t>
            </a:r>
            <a:endParaRPr lang="en-US" sz="2800" dirty="0">
              <a:solidFill>
                <a:schemeClr val="tx1"/>
              </a:solidFill>
            </a:endParaRPr>
          </a:p>
          <a:p>
            <a:pPr marL="274320" lvl="1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US" sz="2800" dirty="0">
              <a:solidFill>
                <a:srgbClr val="C00000"/>
              </a:solidFill>
            </a:endParaRPr>
          </a:p>
          <a:p>
            <a:pPr marL="27432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chemeClr val="tx1"/>
                </a:solidFill>
              </a:rPr>
              <a:t>Possible Direction</a:t>
            </a:r>
          </a:p>
          <a:p>
            <a:pPr lvl="2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tx1"/>
                </a:solidFill>
              </a:rPr>
              <a:t>Explore development of rules</a:t>
            </a:r>
          </a:p>
          <a:p>
            <a:pPr lvl="2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tx1"/>
                </a:solidFill>
              </a:rPr>
              <a:t>Wait to evaluate specific proposed projects</a:t>
            </a:r>
          </a:p>
          <a:p>
            <a:pPr lvl="2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tx1"/>
                </a:solidFill>
              </a:rPr>
              <a:t>Report back to the Board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800" dirty="0">
              <a:solidFill>
                <a:schemeClr val="tx1"/>
              </a:solidFill>
            </a:endParaRPr>
          </a:p>
          <a:p>
            <a:pPr marL="274320" lvl="1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800" dirty="0">
              <a:solidFill>
                <a:schemeClr val="tx1"/>
              </a:solidFill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410200"/>
            <a:ext cx="1358318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1143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A19E9A7-F1DA-2947-AD46-1B02755A127C}"/>
              </a:ext>
            </a:extLst>
          </p:cNvPr>
          <p:cNvSpPr txBox="1">
            <a:spLocks/>
          </p:cNvSpPr>
          <p:nvPr/>
        </p:nvSpPr>
        <p:spPr>
          <a:xfrm>
            <a:off x="1825752" y="228600"/>
            <a:ext cx="8534400" cy="758952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Projects and Management Actions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85800" y="1143000"/>
            <a:ext cx="11029615" cy="464820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Wingdings"/>
              <a:buChar char=""/>
              <a:defRPr kumimoji="0"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Wingdings"/>
              <a:buChar char="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Tx/>
              <a:buChar char="•"/>
              <a:defRPr kumimoji="0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3200" b="1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en-US" sz="3200" b="1" dirty="0">
                <a:solidFill>
                  <a:schemeClr val="accent1"/>
                </a:solidFill>
              </a:rPr>
              <a:t>Vina Agriculture Irrigation Efficiency Evaluation Project</a:t>
            </a:r>
            <a:endParaRPr lang="en-US" sz="2800" dirty="0">
              <a:solidFill>
                <a:schemeClr val="tx1"/>
              </a:solidFill>
            </a:endParaRPr>
          </a:p>
          <a:p>
            <a:pPr marL="27432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chemeClr val="tx1"/>
                </a:solidFill>
              </a:rPr>
              <a:t>					Item 6.1.2.3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800" dirty="0">
              <a:solidFill>
                <a:schemeClr val="tx1"/>
              </a:solidFill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5486400"/>
            <a:ext cx="1358318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1609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A19E9A7-F1DA-2947-AD46-1B02755A127C}"/>
              </a:ext>
            </a:extLst>
          </p:cNvPr>
          <p:cNvSpPr txBox="1">
            <a:spLocks/>
          </p:cNvSpPr>
          <p:nvPr/>
        </p:nvSpPr>
        <p:spPr>
          <a:xfrm>
            <a:off x="1825752" y="228600"/>
            <a:ext cx="8534400" cy="758952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Projects and Management Actions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85800" y="1143000"/>
            <a:ext cx="11029615" cy="46482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Wingdings"/>
              <a:buChar char=""/>
              <a:defRPr kumimoji="0"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Wingdings"/>
              <a:buChar char="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Tx/>
              <a:buChar char="•"/>
              <a:defRPr kumimoji="0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>
                <a:solidFill>
                  <a:schemeClr val="accent1"/>
                </a:solidFill>
              </a:rPr>
              <a:t>Vina Agriculture Irrigation Efficiency Evaluation Project</a:t>
            </a:r>
            <a:endParaRPr lang="en-US" sz="2800" dirty="0">
              <a:solidFill>
                <a:schemeClr val="tx1"/>
              </a:solidFill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Butte County, Agricultural Groundwater Users of Butte County (AGUBC), Farm Bureau and UC Cooperative Extension explored ways to identify recommendations to improve agricultural irrigation efficiency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A survey tool was designed based on grower surveys related to the Nitrate Management Program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The survey will be conducted in the next 6-8 weeks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u="sng" dirty="0">
                <a:solidFill>
                  <a:schemeClr val="tx1"/>
                </a:solidFill>
              </a:rPr>
              <a:t>Action Requested</a:t>
            </a:r>
            <a:r>
              <a:rPr lang="en-US" sz="2800" dirty="0">
                <a:solidFill>
                  <a:schemeClr val="tx1"/>
                </a:solidFill>
              </a:rPr>
              <a:t>: Approve the Vina GSA being a co-sponsor of the project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800" dirty="0">
              <a:solidFill>
                <a:schemeClr val="tx1"/>
              </a:solidFill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800" dirty="0">
              <a:solidFill>
                <a:schemeClr val="tx1"/>
              </a:solidFill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5486400"/>
            <a:ext cx="1358318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8140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A19E9A7-F1DA-2947-AD46-1B02755A127C}"/>
              </a:ext>
            </a:extLst>
          </p:cNvPr>
          <p:cNvSpPr txBox="1">
            <a:spLocks/>
          </p:cNvSpPr>
          <p:nvPr/>
        </p:nvSpPr>
        <p:spPr>
          <a:xfrm>
            <a:off x="1825752" y="228600"/>
            <a:ext cx="8534400" cy="758952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Projects and Management Actions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85800" y="1143000"/>
            <a:ext cx="11029615" cy="464820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Wingdings"/>
              <a:buChar char=""/>
              <a:defRPr kumimoji="0"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Wingdings"/>
              <a:buChar char="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Tx/>
              <a:buChar char="•"/>
              <a:defRPr kumimoji="0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>
                <a:solidFill>
                  <a:schemeClr val="accent1"/>
                </a:solidFill>
              </a:rPr>
              <a:t>Vina Agriculture Irrigation Efficiency Evaluation Project</a:t>
            </a:r>
            <a:endParaRPr lang="en-US" sz="2800" dirty="0">
              <a:solidFill>
                <a:schemeClr val="tx1"/>
              </a:solidFill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Agricultural irrigation accounts for the greatest groundwater demand in the Vina subbasin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Agricultural irrigation efficiency practices are widely adopted, but modest improvement to irrigation efficiency may reduce the demand on groundwater and help with achieving sustainability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Recommendations could be developed into a Project in the Groundwater Sustainability Plan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5413520"/>
            <a:ext cx="1358318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3437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A19E9A7-F1DA-2947-AD46-1B02755A127C}"/>
              </a:ext>
            </a:extLst>
          </p:cNvPr>
          <p:cNvSpPr txBox="1">
            <a:spLocks/>
          </p:cNvSpPr>
          <p:nvPr/>
        </p:nvSpPr>
        <p:spPr>
          <a:xfrm>
            <a:off x="1825752" y="228600"/>
            <a:ext cx="8534400" cy="758952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Projects and Management Actions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85800" y="1143000"/>
            <a:ext cx="11029615" cy="464820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Wingdings"/>
              <a:buChar char=""/>
              <a:defRPr kumimoji="0"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Wingdings"/>
              <a:buChar char="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Tx/>
              <a:buChar char="•"/>
              <a:defRPr kumimoji="0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>
                <a:solidFill>
                  <a:schemeClr val="accent1"/>
                </a:solidFill>
              </a:rPr>
              <a:t>Vina Agriculture Irrigation Efficiency Evaluation Project</a:t>
            </a:r>
            <a:endParaRPr lang="en-US" sz="2800" dirty="0">
              <a:solidFill>
                <a:schemeClr val="tx1"/>
              </a:solidFill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Survey will acquire information on irrigation methods and practices such as</a:t>
            </a:r>
          </a:p>
          <a:p>
            <a:pPr lvl="2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Subsurface drip, surface drip, furrow/flood, micro-sprinklers, solid set sprinklers</a:t>
            </a:r>
          </a:p>
          <a:p>
            <a:pPr lvl="2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ET-based scheduling, plant water status, soil moisture, flow meters, soil health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Identify barriers to the adoption of irrigation practices and methods (cost, technical assistance, labor, uncertainty)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800" dirty="0">
              <a:solidFill>
                <a:schemeClr val="tx1"/>
              </a:solidFill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5413520"/>
            <a:ext cx="1358318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1805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A19E9A7-F1DA-2947-AD46-1B02755A127C}"/>
              </a:ext>
            </a:extLst>
          </p:cNvPr>
          <p:cNvSpPr txBox="1">
            <a:spLocks/>
          </p:cNvSpPr>
          <p:nvPr/>
        </p:nvSpPr>
        <p:spPr>
          <a:xfrm>
            <a:off x="1825752" y="228600"/>
            <a:ext cx="8534400" cy="758952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Projects and Management Actions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85800" y="1143000"/>
            <a:ext cx="11029615" cy="464820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Wingdings"/>
              <a:buChar char=""/>
              <a:defRPr kumimoji="0"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Wingdings"/>
              <a:buChar char="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Tx/>
              <a:buChar char="•"/>
              <a:defRPr kumimoji="0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>
                <a:solidFill>
                  <a:schemeClr val="accent1"/>
                </a:solidFill>
              </a:rPr>
              <a:t>Vina Agriculture Irrigation Efficiency Evaluation Project</a:t>
            </a:r>
            <a:endParaRPr lang="en-US" sz="2800" dirty="0">
              <a:solidFill>
                <a:schemeClr val="tx1"/>
              </a:solidFill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Survey will be conducted by the AGUBC and Farm Bureau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As a Co-sponsor, the Vina GSA will:</a:t>
            </a:r>
          </a:p>
          <a:p>
            <a:pPr lvl="2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tx1"/>
                </a:solidFill>
              </a:rPr>
              <a:t>Be part of the distribution materials</a:t>
            </a:r>
          </a:p>
          <a:p>
            <a:pPr lvl="2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tx1"/>
                </a:solidFill>
              </a:rPr>
              <a:t>Provide messaging on SGMA and the Groundwater Sustainability Plan</a:t>
            </a:r>
          </a:p>
          <a:p>
            <a:pPr lvl="2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tx1"/>
                </a:solidFill>
              </a:rPr>
              <a:t>Cooperate in the development of recommendations to improve agricultural irrigation efficiency</a:t>
            </a:r>
          </a:p>
          <a:p>
            <a:pPr lvl="2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tx1"/>
                </a:solidFill>
              </a:rPr>
              <a:t>Benefit from additional information on irrigation practices</a:t>
            </a:r>
          </a:p>
          <a:p>
            <a:pPr lvl="2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tx1"/>
                </a:solidFill>
              </a:rPr>
              <a:t>Will not obligate any resources or commitment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800" dirty="0">
              <a:solidFill>
                <a:schemeClr val="tx1"/>
              </a:solidFill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5562600"/>
            <a:ext cx="1261295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669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 txBox="1">
            <a:spLocks/>
          </p:cNvSpPr>
          <p:nvPr/>
        </p:nvSpPr>
        <p:spPr>
          <a:xfrm>
            <a:off x="3048000" y="5063413"/>
            <a:ext cx="2209800" cy="1184987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A19E9A7-F1DA-2947-AD46-1B02755A127C}"/>
              </a:ext>
            </a:extLst>
          </p:cNvPr>
          <p:cNvSpPr txBox="1">
            <a:spLocks/>
          </p:cNvSpPr>
          <p:nvPr/>
        </p:nvSpPr>
        <p:spPr>
          <a:xfrm>
            <a:off x="1550883" y="282632"/>
            <a:ext cx="8994648" cy="758952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Projects and Management Actions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5371487"/>
            <a:ext cx="1358318" cy="1280160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533400" y="987552"/>
            <a:ext cx="11029615" cy="4745103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Wingdings"/>
              <a:buChar char=""/>
              <a:defRPr kumimoji="0"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Wingdings"/>
              <a:buChar char="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Tx/>
              <a:buChar char="•"/>
              <a:defRPr kumimoji="0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>
                <a:solidFill>
                  <a:schemeClr val="accent1"/>
                </a:solidFill>
              </a:rPr>
              <a:t>Items 6.1.2.1 and 6.1.2.2</a:t>
            </a:r>
          </a:p>
          <a:p>
            <a:pPr marL="0" indent="0" algn="ctr">
              <a:buNone/>
            </a:pPr>
            <a:endParaRPr lang="en-US" sz="3200" b="1" dirty="0">
              <a:solidFill>
                <a:schemeClr val="accent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Status of Projects and Management Actions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Discussion of Legal Implications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Discussion and possible direction from the Board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0748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A19E9A7-F1DA-2947-AD46-1B02755A127C}"/>
              </a:ext>
            </a:extLst>
          </p:cNvPr>
          <p:cNvSpPr txBox="1">
            <a:spLocks/>
          </p:cNvSpPr>
          <p:nvPr/>
        </p:nvSpPr>
        <p:spPr>
          <a:xfrm>
            <a:off x="1825752" y="228600"/>
            <a:ext cx="8534400" cy="758952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Projects and Management Actions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85800" y="1143000"/>
            <a:ext cx="11029615" cy="464820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Wingdings"/>
              <a:buChar char=""/>
              <a:defRPr kumimoji="0"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Wingdings"/>
              <a:buChar char="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Tx/>
              <a:buChar char="•"/>
              <a:defRPr kumimoji="0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>
                <a:solidFill>
                  <a:schemeClr val="accent1"/>
                </a:solidFill>
              </a:rPr>
              <a:t>Vina Agriculture Irrigation Efficiency Evaluation Project</a:t>
            </a:r>
            <a:endParaRPr lang="en-US" sz="2800" dirty="0">
              <a:solidFill>
                <a:schemeClr val="tx1"/>
              </a:solidFill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800" dirty="0">
              <a:solidFill>
                <a:schemeClr val="tx1"/>
              </a:solidFill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800" u="sng" dirty="0">
                <a:solidFill>
                  <a:schemeClr val="tx1"/>
                </a:solidFill>
              </a:rPr>
              <a:t>Action Requested</a:t>
            </a:r>
            <a:r>
              <a:rPr lang="en-US" sz="2800" dirty="0">
                <a:solidFill>
                  <a:schemeClr val="tx1"/>
                </a:solidFill>
              </a:rPr>
              <a:t>: Approve the Vina GSA being a co-sponsor of the project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800" dirty="0">
              <a:solidFill>
                <a:schemeClr val="tx1"/>
              </a:solidFill>
            </a:endParaRPr>
          </a:p>
          <a:p>
            <a:pPr marL="274320" lvl="1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4000" dirty="0">
                <a:solidFill>
                  <a:srgbClr val="C00000"/>
                </a:solidFill>
              </a:rPr>
              <a:t>Discussion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5413520"/>
            <a:ext cx="1358318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39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A19E9A7-F1DA-2947-AD46-1B02755A127C}"/>
              </a:ext>
            </a:extLst>
          </p:cNvPr>
          <p:cNvSpPr txBox="1">
            <a:spLocks/>
          </p:cNvSpPr>
          <p:nvPr/>
        </p:nvSpPr>
        <p:spPr>
          <a:xfrm>
            <a:off x="1825752" y="228600"/>
            <a:ext cx="8534400" cy="758952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Projects and Management Actions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85800" y="1143000"/>
            <a:ext cx="11029615" cy="464820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Wingdings"/>
              <a:buChar char=""/>
              <a:defRPr kumimoji="0"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Wingdings"/>
              <a:buChar char="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Tx/>
              <a:buChar char="•"/>
              <a:defRPr kumimoji="0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3200" b="1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endParaRPr lang="en-US" sz="3200" b="1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chemeClr val="accent1"/>
                </a:solidFill>
              </a:rPr>
              <a:t>Thank you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5413520"/>
            <a:ext cx="1358318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9473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A19E9A7-F1DA-2947-AD46-1B02755A127C}"/>
              </a:ext>
            </a:extLst>
          </p:cNvPr>
          <p:cNvSpPr txBox="1">
            <a:spLocks/>
          </p:cNvSpPr>
          <p:nvPr/>
        </p:nvSpPr>
        <p:spPr>
          <a:xfrm>
            <a:off x="1825752" y="228600"/>
            <a:ext cx="8534400" cy="758952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Projects and Management Actions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85801" y="1143000"/>
            <a:ext cx="10744200" cy="464820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Wingdings"/>
              <a:buChar char=""/>
              <a:defRPr kumimoji="0"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Wingdings"/>
              <a:buChar char="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Tx/>
              <a:buChar char="•"/>
              <a:defRPr kumimoji="0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3200" b="1" dirty="0">
                <a:solidFill>
                  <a:schemeClr val="accent1"/>
                </a:solidFill>
              </a:rPr>
              <a:t>PMA Examples</a:t>
            </a:r>
          </a:p>
          <a:p>
            <a:pPr marL="548640" lvl="2" indent="0">
              <a:buNone/>
            </a:pPr>
            <a:r>
              <a:rPr lang="en-US" sz="2800" b="1" dirty="0">
                <a:solidFill>
                  <a:schemeClr val="tx1"/>
                </a:solidFill>
              </a:rPr>
              <a:t>Recharge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chemeClr val="tx1"/>
                </a:solidFill>
              </a:rPr>
              <a:t>FloodMAR</a:t>
            </a:r>
            <a:endParaRPr lang="en-US" dirty="0">
              <a:solidFill>
                <a:schemeClr val="tx1"/>
              </a:solidFill>
            </a:endParaRP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Recharge basins</a:t>
            </a:r>
            <a:endParaRPr lang="en-US" dirty="0">
              <a:solidFill>
                <a:schemeClr val="tx1"/>
              </a:solidFill>
            </a:endParaRP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Field Flooding</a:t>
            </a:r>
            <a:endParaRPr lang="en-US" dirty="0">
              <a:solidFill>
                <a:schemeClr val="tx1"/>
              </a:solidFill>
            </a:endParaRP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chemeClr val="tx1"/>
                </a:solidFill>
              </a:rPr>
              <a:t>Stormwater</a:t>
            </a:r>
            <a:r>
              <a:rPr lang="en-US" sz="2400" dirty="0">
                <a:solidFill>
                  <a:schemeClr val="tx1"/>
                </a:solidFill>
              </a:rPr>
              <a:t> recharge (land application)</a:t>
            </a:r>
            <a:endParaRPr lang="en-US" dirty="0">
              <a:solidFill>
                <a:schemeClr val="tx1"/>
              </a:solidFill>
            </a:endParaRP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Waste Water recycling (land application)</a:t>
            </a:r>
            <a:endParaRPr lang="en-US" dirty="0">
              <a:solidFill>
                <a:schemeClr val="tx1"/>
              </a:solidFill>
            </a:endParaRP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In-Lieu Recharge (import surface water supply)</a:t>
            </a:r>
            <a:endParaRPr lang="en-US" dirty="0">
              <a:solidFill>
                <a:schemeClr val="tx1"/>
              </a:solidFill>
            </a:endParaRP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Injection wells</a:t>
            </a:r>
            <a:endParaRPr lang="en-US" dirty="0">
              <a:solidFill>
                <a:schemeClr val="tx1"/>
              </a:solidFill>
            </a:endParaRP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Upper watershed management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5413520"/>
            <a:ext cx="1358318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1236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A19E9A7-F1DA-2947-AD46-1B02755A127C}"/>
              </a:ext>
            </a:extLst>
          </p:cNvPr>
          <p:cNvSpPr txBox="1">
            <a:spLocks/>
          </p:cNvSpPr>
          <p:nvPr/>
        </p:nvSpPr>
        <p:spPr>
          <a:xfrm>
            <a:off x="1825752" y="228600"/>
            <a:ext cx="8534400" cy="758952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Projects and Management Actions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85800" y="1143000"/>
            <a:ext cx="11029615" cy="464820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Wingdings"/>
              <a:buChar char=""/>
              <a:defRPr kumimoji="0"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Wingdings"/>
              <a:buChar char="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Tx/>
              <a:buChar char="•"/>
              <a:defRPr kumimoji="0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3200" b="1" dirty="0">
                <a:solidFill>
                  <a:schemeClr val="accent1"/>
                </a:solidFill>
              </a:rPr>
              <a:t>PMA Examples</a:t>
            </a:r>
          </a:p>
          <a:p>
            <a:pPr marL="274320" lvl="1" indent="0">
              <a:buNone/>
            </a:pPr>
            <a:r>
              <a:rPr lang="en-US" sz="2800" b="1" dirty="0">
                <a:solidFill>
                  <a:schemeClr val="tx1"/>
                </a:solidFill>
              </a:rPr>
              <a:t>Demand Management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Incentive based Groundwater Pumping Reduction (Conservation)</a:t>
            </a:r>
            <a:endParaRPr lang="en-US" dirty="0">
              <a:solidFill>
                <a:schemeClr val="tx1"/>
              </a:solidFill>
            </a:endParaRP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Agricultural Conservation</a:t>
            </a:r>
            <a:endParaRPr lang="en-US" dirty="0">
              <a:solidFill>
                <a:schemeClr val="tx1"/>
              </a:solidFill>
            </a:endParaRP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Urban Conservation</a:t>
            </a:r>
            <a:endParaRPr lang="en-US" dirty="0">
              <a:solidFill>
                <a:schemeClr val="tx1"/>
              </a:solidFill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Groundwater Pumping allocation (requires metering)</a:t>
            </a:r>
            <a:endParaRPr lang="en-US" dirty="0">
              <a:solidFill>
                <a:schemeClr val="tx1"/>
              </a:solidFill>
            </a:endParaRP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Groundwater pumping fees above allocation amount </a:t>
            </a:r>
            <a:endParaRPr lang="en-US" dirty="0">
              <a:solidFill>
                <a:schemeClr val="tx1"/>
              </a:solidFill>
            </a:endParaRP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Water trading (cap and trade)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5413520"/>
            <a:ext cx="1358318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5780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A19E9A7-F1DA-2947-AD46-1B02755A127C}"/>
              </a:ext>
            </a:extLst>
          </p:cNvPr>
          <p:cNvSpPr txBox="1">
            <a:spLocks/>
          </p:cNvSpPr>
          <p:nvPr/>
        </p:nvSpPr>
        <p:spPr>
          <a:xfrm>
            <a:off x="1825752" y="228600"/>
            <a:ext cx="8534400" cy="758952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Projects and Management Actions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85800" y="1143000"/>
            <a:ext cx="11029615" cy="46482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Wingdings"/>
              <a:buChar char=""/>
              <a:defRPr kumimoji="0"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Wingdings"/>
              <a:buChar char="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Tx/>
              <a:buChar char="•"/>
              <a:defRPr kumimoji="0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3200" b="1" dirty="0">
                <a:solidFill>
                  <a:schemeClr val="accent1"/>
                </a:solidFill>
              </a:rPr>
              <a:t>PMA Examples</a:t>
            </a:r>
          </a:p>
          <a:p>
            <a:pPr marL="548640" lvl="2" indent="0">
              <a:buNone/>
            </a:pPr>
            <a:r>
              <a:rPr lang="en-US" sz="2800" b="1" dirty="0">
                <a:solidFill>
                  <a:schemeClr val="tx1"/>
                </a:solidFill>
              </a:rPr>
              <a:t>Demand Management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Well Moratorium</a:t>
            </a:r>
            <a:endParaRPr lang="en-US" sz="2400" dirty="0">
              <a:solidFill>
                <a:schemeClr val="tx1"/>
              </a:solidFill>
            </a:endParaRP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Land Use/Zoning/Ordinances</a:t>
            </a:r>
            <a:endParaRPr lang="en-US" sz="2400" dirty="0">
              <a:solidFill>
                <a:schemeClr val="tx1"/>
              </a:solidFill>
            </a:endParaRPr>
          </a:p>
          <a:p>
            <a:pPr lvl="4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Low Impact Development</a:t>
            </a:r>
            <a:endParaRPr lang="en-US" sz="2000" dirty="0">
              <a:solidFill>
                <a:schemeClr val="tx1"/>
              </a:solidFill>
            </a:endParaRPr>
          </a:p>
          <a:p>
            <a:pPr lvl="4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Gray Water</a:t>
            </a:r>
            <a:endParaRPr lang="en-US" sz="2000" dirty="0">
              <a:solidFill>
                <a:schemeClr val="tx1"/>
              </a:solidFill>
            </a:endParaRPr>
          </a:p>
          <a:p>
            <a:pPr lvl="4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Impervious surfaces</a:t>
            </a:r>
            <a:endParaRPr lang="en-US" sz="2000" dirty="0">
              <a:solidFill>
                <a:schemeClr val="tx1"/>
              </a:solidFill>
            </a:endParaRPr>
          </a:p>
          <a:p>
            <a:pPr lvl="4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Domestic ell depths</a:t>
            </a:r>
            <a:endParaRPr lang="en-US" sz="2000" dirty="0">
              <a:solidFill>
                <a:schemeClr val="tx1"/>
              </a:solidFill>
            </a:endParaRP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Voluntary land fallowing</a:t>
            </a:r>
            <a:endParaRPr lang="en-US" sz="2400" dirty="0">
              <a:solidFill>
                <a:schemeClr val="tx1"/>
              </a:solidFill>
            </a:endParaRP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Non-native vegetation removal</a:t>
            </a:r>
            <a:endParaRPr lang="en-US" sz="48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5413520"/>
            <a:ext cx="1358318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3740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A19E9A7-F1DA-2947-AD46-1B02755A127C}"/>
              </a:ext>
            </a:extLst>
          </p:cNvPr>
          <p:cNvSpPr txBox="1">
            <a:spLocks/>
          </p:cNvSpPr>
          <p:nvPr/>
        </p:nvSpPr>
        <p:spPr>
          <a:xfrm>
            <a:off x="1825752" y="228600"/>
            <a:ext cx="8534400" cy="758952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Projects and Management Actions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85800" y="1143000"/>
            <a:ext cx="11029615" cy="464820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Wingdings"/>
              <a:buChar char=""/>
              <a:defRPr kumimoji="0"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Wingdings"/>
              <a:buChar char="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Tx/>
              <a:buChar char="•"/>
              <a:defRPr kumimoji="0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3200" b="1" dirty="0">
                <a:solidFill>
                  <a:schemeClr val="accent1"/>
                </a:solidFill>
              </a:rPr>
              <a:t>PMA Examples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tx1"/>
                </a:solidFill>
              </a:rPr>
              <a:t>Augment Stream Flows </a:t>
            </a:r>
            <a:r>
              <a:rPr lang="en-US" sz="2400" dirty="0">
                <a:solidFill>
                  <a:schemeClr val="tx1"/>
                </a:solidFill>
              </a:rPr>
              <a:t>(environmental water purchase)</a:t>
            </a:r>
            <a:endParaRPr lang="en-US" sz="20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tx1"/>
                </a:solidFill>
              </a:rPr>
              <a:t>Domestic Well Mitigation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Deepen wells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Connect to an existing water purveyor</a:t>
            </a:r>
          </a:p>
          <a:p>
            <a:pPr marL="0" indent="0">
              <a:spcBef>
                <a:spcPts val="0"/>
              </a:spcBef>
              <a:buNone/>
            </a:pPr>
            <a:endParaRPr lang="en-US" sz="3200" b="1" dirty="0">
              <a:solidFill>
                <a:schemeClr val="accent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5413520"/>
            <a:ext cx="1358318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756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 txBox="1">
            <a:spLocks/>
          </p:cNvSpPr>
          <p:nvPr/>
        </p:nvSpPr>
        <p:spPr>
          <a:xfrm>
            <a:off x="3048000" y="5029200"/>
            <a:ext cx="2209800" cy="1184987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A19E9A7-F1DA-2947-AD46-1B02755A127C}"/>
              </a:ext>
            </a:extLst>
          </p:cNvPr>
          <p:cNvSpPr txBox="1">
            <a:spLocks/>
          </p:cNvSpPr>
          <p:nvPr/>
        </p:nvSpPr>
        <p:spPr>
          <a:xfrm>
            <a:off x="1447800" y="228600"/>
            <a:ext cx="9067800" cy="758952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Projects and Management Actions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410200"/>
            <a:ext cx="1358318" cy="1280160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533400" y="1066800"/>
            <a:ext cx="11029615" cy="4495799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Wingdings"/>
              <a:buChar char=""/>
              <a:defRPr kumimoji="0"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Wingdings"/>
              <a:buChar char="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Tx/>
              <a:buChar char="•"/>
              <a:defRPr kumimoji="0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>
                <a:solidFill>
                  <a:schemeClr val="accent1"/>
                </a:solidFill>
              </a:rPr>
              <a:t>About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A required element of Groundwater Sustainability Plans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Comprise the efforts that will achieve the sustainability goals (</a:t>
            </a:r>
            <a:r>
              <a:rPr lang="en-US" sz="2800" b="1" dirty="0">
                <a:solidFill>
                  <a:schemeClr val="tx1"/>
                </a:solidFill>
              </a:rPr>
              <a:t>Measurable Objectives</a:t>
            </a:r>
            <a:r>
              <a:rPr lang="en-US" sz="2800" dirty="0">
                <a:solidFill>
                  <a:schemeClr val="tx1"/>
                </a:solidFill>
              </a:rPr>
              <a:t>) established in the </a:t>
            </a:r>
            <a:r>
              <a:rPr lang="en-US" sz="2800" dirty="0" err="1">
                <a:solidFill>
                  <a:schemeClr val="tx1"/>
                </a:solidFill>
              </a:rPr>
              <a:t>Vina</a:t>
            </a:r>
            <a:r>
              <a:rPr lang="en-US" sz="2800" dirty="0">
                <a:solidFill>
                  <a:schemeClr val="tx1"/>
                </a:solidFill>
              </a:rPr>
              <a:t> GSP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PMAs are intended to achieve </a:t>
            </a:r>
            <a:r>
              <a:rPr lang="en-US" sz="2800" b="1" dirty="0">
                <a:solidFill>
                  <a:schemeClr val="tx1"/>
                </a:solidFill>
              </a:rPr>
              <a:t>Measurable Objectives </a:t>
            </a:r>
            <a:r>
              <a:rPr lang="en-US" sz="2800" dirty="0">
                <a:solidFill>
                  <a:schemeClr val="tx1"/>
                </a:solidFill>
              </a:rPr>
              <a:t>within the basin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 marL="0" indent="0">
              <a:buNone/>
            </a:pPr>
            <a:endParaRPr lang="en-US" sz="2800" b="1" dirty="0">
              <a:solidFill>
                <a:schemeClr val="accent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2678" y="4059434"/>
            <a:ext cx="8151058" cy="121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728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 txBox="1">
            <a:spLocks/>
          </p:cNvSpPr>
          <p:nvPr/>
        </p:nvSpPr>
        <p:spPr>
          <a:xfrm>
            <a:off x="3048000" y="5029200"/>
            <a:ext cx="2209800" cy="1184987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A19E9A7-F1DA-2947-AD46-1B02755A127C}"/>
              </a:ext>
            </a:extLst>
          </p:cNvPr>
          <p:cNvSpPr txBox="1">
            <a:spLocks/>
          </p:cNvSpPr>
          <p:nvPr/>
        </p:nvSpPr>
        <p:spPr>
          <a:xfrm>
            <a:off x="1447800" y="228600"/>
            <a:ext cx="9067800" cy="758952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Projects and Management Actions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410200"/>
            <a:ext cx="1358318" cy="1280160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533400" y="1066800"/>
            <a:ext cx="11029615" cy="4495799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Wingdings"/>
              <a:buChar char=""/>
              <a:defRPr kumimoji="0"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Wingdings"/>
              <a:buChar char="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Tx/>
              <a:buChar char="•"/>
              <a:defRPr kumimoji="0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>
                <a:solidFill>
                  <a:schemeClr val="accent1"/>
                </a:solidFill>
              </a:rPr>
              <a:t>About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Can include regulatory and non-regulatory actions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Vina GSA Board has ample authority to take certain actions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Vina GSA Board </a:t>
            </a:r>
            <a:r>
              <a:rPr lang="en-US" u="sng" dirty="0">
                <a:solidFill>
                  <a:schemeClr val="tx1"/>
                </a:solidFill>
              </a:rPr>
              <a:t>may</a:t>
            </a:r>
            <a:r>
              <a:rPr lang="en-US" dirty="0">
                <a:solidFill>
                  <a:schemeClr val="tx1"/>
                </a:solidFill>
              </a:rPr>
              <a:t> accept projects or actions proposed by project proponents (e.g., Member Agencies, water purveyors, associations)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Any PMA </a:t>
            </a:r>
            <a:r>
              <a:rPr lang="en-US" sz="2800" u="sng" dirty="0">
                <a:solidFill>
                  <a:schemeClr val="tx1"/>
                </a:solidFill>
              </a:rPr>
              <a:t>must</a:t>
            </a:r>
            <a:r>
              <a:rPr lang="en-US" sz="2800" dirty="0">
                <a:solidFill>
                  <a:schemeClr val="tx1"/>
                </a:solidFill>
              </a:rPr>
              <a:t> meet criteria prescribed in the GSP regulations</a:t>
            </a:r>
          </a:p>
          <a:p>
            <a:pPr marL="0" indent="0">
              <a:buNone/>
            </a:pPr>
            <a:endParaRPr lang="en-US" sz="2800" b="1" dirty="0">
              <a:solidFill>
                <a:schemeClr val="accent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41030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 txBox="1">
            <a:spLocks/>
          </p:cNvSpPr>
          <p:nvPr/>
        </p:nvSpPr>
        <p:spPr>
          <a:xfrm>
            <a:off x="3048000" y="5063413"/>
            <a:ext cx="2209800" cy="1184987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A19E9A7-F1DA-2947-AD46-1B02755A127C}"/>
              </a:ext>
            </a:extLst>
          </p:cNvPr>
          <p:cNvSpPr txBox="1">
            <a:spLocks/>
          </p:cNvSpPr>
          <p:nvPr/>
        </p:nvSpPr>
        <p:spPr>
          <a:xfrm>
            <a:off x="1447800" y="228600"/>
            <a:ext cx="9067800" cy="758952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Projects and Management Actions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5413520"/>
            <a:ext cx="1358318" cy="128016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81192" y="914400"/>
            <a:ext cx="11029615" cy="4944399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Wingdings"/>
              <a:buChar char=""/>
              <a:defRPr kumimoji="0"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Wingdings"/>
              <a:buChar char="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Tx/>
              <a:buChar char="•"/>
              <a:defRPr kumimoji="0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>
                <a:solidFill>
                  <a:schemeClr val="accent1"/>
                </a:solidFill>
              </a:rPr>
              <a:t>Requirements</a:t>
            </a:r>
          </a:p>
          <a:p>
            <a:pPr lvl="0"/>
            <a:r>
              <a:rPr lang="en-US" sz="2400" dirty="0"/>
              <a:t>The status of the PMA, including a </a:t>
            </a:r>
            <a:r>
              <a:rPr lang="en-US" sz="2400" b="1" dirty="0">
                <a:solidFill>
                  <a:srgbClr val="C00000"/>
                </a:solidFill>
              </a:rPr>
              <a:t>time-table</a:t>
            </a:r>
            <a:r>
              <a:rPr lang="en-US" sz="2400" dirty="0"/>
              <a:t> for expected initiation and completion, and the accrual of expected benefits.</a:t>
            </a:r>
          </a:p>
          <a:p>
            <a:pPr lvl="0"/>
            <a:r>
              <a:rPr lang="en-US" sz="2400" dirty="0"/>
              <a:t>An explanation of the </a:t>
            </a:r>
            <a:r>
              <a:rPr lang="en-US" sz="2400" b="1" dirty="0">
                <a:solidFill>
                  <a:srgbClr val="C00000"/>
                </a:solidFill>
              </a:rPr>
              <a:t>benefits</a:t>
            </a:r>
            <a:r>
              <a:rPr lang="en-US" sz="2400" dirty="0"/>
              <a:t> that are expected to be realized from the PMA, and how those benefits will be evaluated.</a:t>
            </a:r>
          </a:p>
          <a:p>
            <a:pPr lvl="0"/>
            <a:r>
              <a:rPr lang="en-US" sz="2400" dirty="0"/>
              <a:t>An explanation of </a:t>
            </a:r>
            <a:r>
              <a:rPr lang="en-US" sz="2400" b="1" dirty="0">
                <a:solidFill>
                  <a:srgbClr val="C00000"/>
                </a:solidFill>
              </a:rPr>
              <a:t>how</a:t>
            </a:r>
            <a:r>
              <a:rPr lang="en-US" sz="2400" dirty="0"/>
              <a:t> the PMA will be accomplished.</a:t>
            </a:r>
          </a:p>
          <a:p>
            <a:pPr lvl="0"/>
            <a:r>
              <a:rPr lang="en-US" sz="2400" dirty="0"/>
              <a:t>A description of the </a:t>
            </a:r>
            <a:r>
              <a:rPr lang="en-US" sz="2400" b="1" dirty="0">
                <a:solidFill>
                  <a:srgbClr val="C00000"/>
                </a:solidFill>
              </a:rPr>
              <a:t>legal authority </a:t>
            </a:r>
            <a:r>
              <a:rPr lang="en-US" sz="2400" dirty="0"/>
              <a:t>to carry out the PMA and the basis for that authority within the Agency.</a:t>
            </a:r>
          </a:p>
          <a:p>
            <a:pPr lvl="0"/>
            <a:r>
              <a:rPr lang="en-US" sz="2400" dirty="0"/>
              <a:t>A description of the estimated </a:t>
            </a:r>
            <a:r>
              <a:rPr lang="en-US" sz="2400" b="1" dirty="0">
                <a:solidFill>
                  <a:srgbClr val="C00000"/>
                </a:solidFill>
              </a:rPr>
              <a:t>cost</a:t>
            </a:r>
            <a:r>
              <a:rPr lang="en-US" sz="2400" dirty="0"/>
              <a:t> of the PMA and the plans to meet those costs.</a:t>
            </a:r>
          </a:p>
          <a:p>
            <a:pPr marL="0" indent="0">
              <a:buNone/>
            </a:pPr>
            <a:endParaRPr lang="en-US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37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 txBox="1">
            <a:spLocks/>
          </p:cNvSpPr>
          <p:nvPr/>
        </p:nvSpPr>
        <p:spPr>
          <a:xfrm>
            <a:off x="3048000" y="5063413"/>
            <a:ext cx="2209800" cy="1184987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A19E9A7-F1DA-2947-AD46-1B02755A127C}"/>
              </a:ext>
            </a:extLst>
          </p:cNvPr>
          <p:cNvSpPr txBox="1">
            <a:spLocks/>
          </p:cNvSpPr>
          <p:nvPr/>
        </p:nvSpPr>
        <p:spPr>
          <a:xfrm>
            <a:off x="1447800" y="228600"/>
            <a:ext cx="9067800" cy="758952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Projects and Management Actions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5413520"/>
            <a:ext cx="1358318" cy="128016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81192" y="914400"/>
            <a:ext cx="11029615" cy="4944399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Wingdings"/>
              <a:buChar char=""/>
              <a:defRPr kumimoji="0"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Wingdings"/>
              <a:buChar char="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Tx/>
              <a:buChar char="•"/>
              <a:defRPr kumimoji="0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>
                <a:solidFill>
                  <a:schemeClr val="accent1"/>
                </a:solidFill>
              </a:rPr>
              <a:t>Requirements</a:t>
            </a:r>
          </a:p>
          <a:p>
            <a:pPr lvl="0"/>
            <a:r>
              <a:rPr lang="en-US" sz="2400" dirty="0"/>
              <a:t>A description of the </a:t>
            </a:r>
            <a:r>
              <a:rPr lang="en-US" sz="2400" b="1" dirty="0">
                <a:solidFill>
                  <a:srgbClr val="C00000"/>
                </a:solidFill>
              </a:rPr>
              <a:t>measurable objective </a:t>
            </a:r>
            <a:r>
              <a:rPr lang="en-US" sz="2400" dirty="0"/>
              <a:t>that is expected to benefit from the PMA (ex. groundwater levels, groundwater storage etc.). </a:t>
            </a:r>
          </a:p>
          <a:p>
            <a:pPr lvl="0"/>
            <a:r>
              <a:rPr lang="en-US" sz="2400" dirty="0"/>
              <a:t>A description whether the PMA will be used to meet </a:t>
            </a:r>
            <a:r>
              <a:rPr lang="en-US" sz="2400" b="1" dirty="0">
                <a:solidFill>
                  <a:srgbClr val="C00000"/>
                </a:solidFill>
              </a:rPr>
              <a:t>interim milestones</a:t>
            </a:r>
            <a:r>
              <a:rPr lang="en-US" sz="2400" dirty="0"/>
              <a:t>, the exceedance of minimum thresholds, or where undesirable results have occurred or are imminent. </a:t>
            </a:r>
          </a:p>
          <a:p>
            <a:pPr lvl="0"/>
            <a:r>
              <a:rPr lang="en-US" sz="2400" dirty="0"/>
              <a:t>A description of the circumstances under which the PMAs will be </a:t>
            </a:r>
            <a:r>
              <a:rPr lang="en-US" sz="2400" b="1" dirty="0">
                <a:solidFill>
                  <a:srgbClr val="C00000"/>
                </a:solidFill>
              </a:rPr>
              <a:t>implemented</a:t>
            </a:r>
            <a:r>
              <a:rPr lang="en-US" sz="2400" dirty="0"/>
              <a:t>, the criteria that would trigger implementation and termination</a:t>
            </a:r>
          </a:p>
          <a:p>
            <a:pPr lvl="0"/>
            <a:r>
              <a:rPr lang="en-US" sz="2400" dirty="0"/>
              <a:t>A summary of the </a:t>
            </a:r>
            <a:r>
              <a:rPr lang="en-US" sz="2400" b="1" dirty="0">
                <a:solidFill>
                  <a:srgbClr val="C00000"/>
                </a:solidFill>
              </a:rPr>
              <a:t>permitting and regulatory process </a:t>
            </a:r>
            <a:r>
              <a:rPr lang="en-US" sz="2400" dirty="0"/>
              <a:t>required for each project and management action.</a:t>
            </a:r>
          </a:p>
          <a:p>
            <a:pPr marL="0" indent="0">
              <a:buNone/>
            </a:pPr>
            <a:endParaRPr lang="en-US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706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A19E9A7-F1DA-2947-AD46-1B02755A127C}"/>
              </a:ext>
            </a:extLst>
          </p:cNvPr>
          <p:cNvSpPr txBox="1">
            <a:spLocks/>
          </p:cNvSpPr>
          <p:nvPr/>
        </p:nvSpPr>
        <p:spPr>
          <a:xfrm>
            <a:off x="1825752" y="228600"/>
            <a:ext cx="8534400" cy="758952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Projects and Management Actions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85799" y="769985"/>
            <a:ext cx="11029615" cy="464820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Wingdings"/>
              <a:buChar char=""/>
              <a:defRPr kumimoji="0"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Wingdings"/>
              <a:buChar char="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Tx/>
              <a:buChar char="•"/>
              <a:defRPr kumimoji="0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3200" b="1" dirty="0">
                <a:solidFill>
                  <a:schemeClr val="accent1"/>
                </a:solidFill>
              </a:rPr>
              <a:t>Implementation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700" dirty="0">
                <a:solidFill>
                  <a:schemeClr val="tx1"/>
                </a:solidFill>
              </a:rPr>
              <a:t>Do not have to be implemented on January 31, 2022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700" dirty="0">
                <a:solidFill>
                  <a:schemeClr val="tx1"/>
                </a:solidFill>
              </a:rPr>
              <a:t>Will require funding for implementation (cost/benefit)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700" dirty="0">
                <a:solidFill>
                  <a:schemeClr val="tx1"/>
                </a:solidFill>
              </a:rPr>
              <a:t>20 Year Implementation Horizon - 5-Year Progress Reports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5413520"/>
            <a:ext cx="1358318" cy="12801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7487" y="2972504"/>
            <a:ext cx="4206240" cy="281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14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5413520"/>
            <a:ext cx="1358318" cy="1280160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A19E9A7-F1DA-2947-AD46-1B02755A127C}"/>
              </a:ext>
            </a:extLst>
          </p:cNvPr>
          <p:cNvSpPr txBox="1">
            <a:spLocks/>
          </p:cNvSpPr>
          <p:nvPr/>
        </p:nvSpPr>
        <p:spPr>
          <a:xfrm>
            <a:off x="1825752" y="228600"/>
            <a:ext cx="8534400" cy="758952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Projects and Management Actions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83959" y="1143000"/>
            <a:ext cx="11029615" cy="46482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Wingdings"/>
              <a:buChar char=""/>
              <a:defRPr kumimoji="0"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Wingdings"/>
              <a:buChar char="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Tx/>
              <a:buChar char="•"/>
              <a:defRPr kumimoji="0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3200" b="1" dirty="0">
                <a:solidFill>
                  <a:schemeClr val="accent1"/>
                </a:solidFill>
              </a:rPr>
              <a:t>Solicitation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General Discussion and Brainstorming by the Stakeholder Advisory Committee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Solicitation form on the Vina GSA webpage - captures most of the Project and Management Action requirements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Project sponsors can be:</a:t>
            </a:r>
          </a:p>
          <a:p>
            <a:pPr lvl="2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tx1"/>
                </a:solidFill>
              </a:rPr>
              <a:t>Local agencies</a:t>
            </a:r>
          </a:p>
          <a:p>
            <a:pPr lvl="2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tx1"/>
                </a:solidFill>
              </a:rPr>
              <a:t>Water purveyors</a:t>
            </a:r>
          </a:p>
          <a:p>
            <a:pPr lvl="2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tx1"/>
                </a:solidFill>
              </a:rPr>
              <a:t>Member Agencies</a:t>
            </a:r>
          </a:p>
          <a:p>
            <a:pPr lvl="2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tx1"/>
                </a:solidFill>
              </a:rPr>
              <a:t>Vina GSA</a:t>
            </a:r>
          </a:p>
          <a:p>
            <a:pPr lvl="2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tx1"/>
                </a:solidFill>
              </a:rPr>
              <a:t>Rock Creek Reclamation District GSA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Seeking a wide range of PMAs 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70839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A19E9A7-F1DA-2947-AD46-1B02755A127C}"/>
              </a:ext>
            </a:extLst>
          </p:cNvPr>
          <p:cNvSpPr txBox="1">
            <a:spLocks/>
          </p:cNvSpPr>
          <p:nvPr/>
        </p:nvSpPr>
        <p:spPr>
          <a:xfrm>
            <a:off x="1825752" y="228600"/>
            <a:ext cx="8534400" cy="758952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Projects and Management Actions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78144" y="762360"/>
            <a:ext cx="11029615" cy="464820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Wingdings"/>
              <a:buChar char=""/>
              <a:defRPr kumimoji="0"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0000"/>
              <a:buFont typeface="Wingdings"/>
              <a:buChar char="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Tx/>
              <a:buChar char="•"/>
              <a:defRPr kumimoji="0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US" sz="3200" b="1" dirty="0">
                <a:solidFill>
                  <a:schemeClr val="accent1"/>
                </a:solidFill>
              </a:rPr>
              <a:t>Range of PMAs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Acceptable PMAs must include require elements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The Plan could include Planned, Potential or Concept PMAs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5413520"/>
            <a:ext cx="1358318" cy="128016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78144" y="2604114"/>
          <a:ext cx="10851855" cy="2772156"/>
        </p:xfrm>
        <a:graphic>
          <a:graphicData uri="http://schemas.openxmlformats.org/drawingml/2006/table">
            <a:tbl>
              <a:tblPr firstRow="1" firstCol="1" bandRow="1"/>
              <a:tblGrid>
                <a:gridCol w="869709">
                  <a:extLst>
                    <a:ext uri="{9D8B030D-6E8A-4147-A177-3AD203B41FA5}">
                      <a16:colId xmlns:a16="http://schemas.microsoft.com/office/drawing/2014/main" val="2107780074"/>
                    </a:ext>
                  </a:extLst>
                </a:gridCol>
                <a:gridCol w="868179">
                  <a:extLst>
                    <a:ext uri="{9D8B030D-6E8A-4147-A177-3AD203B41FA5}">
                      <a16:colId xmlns:a16="http://schemas.microsoft.com/office/drawing/2014/main" val="2655965750"/>
                    </a:ext>
                  </a:extLst>
                </a:gridCol>
                <a:gridCol w="942377">
                  <a:extLst>
                    <a:ext uri="{9D8B030D-6E8A-4147-A177-3AD203B41FA5}">
                      <a16:colId xmlns:a16="http://schemas.microsoft.com/office/drawing/2014/main" val="1265401731"/>
                    </a:ext>
                  </a:extLst>
                </a:gridCol>
                <a:gridCol w="968382">
                  <a:extLst>
                    <a:ext uri="{9D8B030D-6E8A-4147-A177-3AD203B41FA5}">
                      <a16:colId xmlns:a16="http://schemas.microsoft.com/office/drawing/2014/main" val="2543986375"/>
                    </a:ext>
                  </a:extLst>
                </a:gridCol>
                <a:gridCol w="879651">
                  <a:extLst>
                    <a:ext uri="{9D8B030D-6E8A-4147-A177-3AD203B41FA5}">
                      <a16:colId xmlns:a16="http://schemas.microsoft.com/office/drawing/2014/main" val="557879915"/>
                    </a:ext>
                  </a:extLst>
                </a:gridCol>
                <a:gridCol w="956907">
                  <a:extLst>
                    <a:ext uri="{9D8B030D-6E8A-4147-A177-3AD203B41FA5}">
                      <a16:colId xmlns:a16="http://schemas.microsoft.com/office/drawing/2014/main" val="4052948614"/>
                    </a:ext>
                  </a:extLst>
                </a:gridCol>
                <a:gridCol w="929373">
                  <a:extLst>
                    <a:ext uri="{9D8B030D-6E8A-4147-A177-3AD203B41FA5}">
                      <a16:colId xmlns:a16="http://schemas.microsoft.com/office/drawing/2014/main" val="4224776688"/>
                    </a:ext>
                  </a:extLst>
                </a:gridCol>
                <a:gridCol w="1328660">
                  <a:extLst>
                    <a:ext uri="{9D8B030D-6E8A-4147-A177-3AD203B41FA5}">
                      <a16:colId xmlns:a16="http://schemas.microsoft.com/office/drawing/2014/main" val="134935094"/>
                    </a:ext>
                  </a:extLst>
                </a:gridCol>
                <a:gridCol w="1216215">
                  <a:extLst>
                    <a:ext uri="{9D8B030D-6E8A-4147-A177-3AD203B41FA5}">
                      <a16:colId xmlns:a16="http://schemas.microsoft.com/office/drawing/2014/main" val="3795774597"/>
                    </a:ext>
                  </a:extLst>
                </a:gridCol>
                <a:gridCol w="946201">
                  <a:extLst>
                    <a:ext uri="{9D8B030D-6E8A-4147-A177-3AD203B41FA5}">
                      <a16:colId xmlns:a16="http://schemas.microsoft.com/office/drawing/2014/main" val="3434040426"/>
                    </a:ext>
                  </a:extLst>
                </a:gridCol>
                <a:gridCol w="946201">
                  <a:extLst>
                    <a:ext uri="{9D8B030D-6E8A-4147-A177-3AD203B41FA5}">
                      <a16:colId xmlns:a16="http://schemas.microsoft.com/office/drawing/2014/main" val="182528985"/>
                    </a:ext>
                  </a:extLst>
                </a:gridCol>
              </a:tblGrid>
              <a:tr h="5340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Project Name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Project Type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Project Proponent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Measurable Objective Expected to Benefit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Current Status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Time-table (initiation to completion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Estimated Cost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Required Permitting and Regulatory Process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Expected Groundwater Demand Reduction (AF/year)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Planned,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Potential,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 Concept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Management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Area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6939414"/>
                  </a:ext>
                </a:extLst>
              </a:tr>
              <a:tr h="31886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Project 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 Conservation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TBD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Groundwater levels, Stream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TBD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TBD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TBD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TBD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TBD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TBD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4977525"/>
                  </a:ext>
                </a:extLst>
              </a:tr>
              <a:tr h="3341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Project 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Recharge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TBD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Groundwater levels, Stream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TBD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TBD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SWRCB Temporary water right permit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TBD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TBD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TBD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2646320"/>
                  </a:ext>
                </a:extLst>
              </a:tr>
              <a:tr h="31886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Project</a:t>
                      </a:r>
                      <a:r>
                        <a:rPr lang="en-US" sz="11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Recycling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TBD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Groundwater levels,</a:t>
                      </a:r>
                      <a:r>
                        <a:rPr lang="en-US" sz="105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Stream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TBD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TBD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NPDES, Regional Board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TBD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TBD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TBD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6747626"/>
                  </a:ext>
                </a:extLst>
              </a:tr>
              <a:tr h="31886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Project</a:t>
                      </a:r>
                      <a:r>
                        <a:rPr lang="en-US" sz="11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New</a:t>
                      </a:r>
                      <a:r>
                        <a:rPr lang="en-US" sz="105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Water Supply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TBD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Groundwater Levels, Stream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TBD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TBD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TBD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TBD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TBD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TBD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685266"/>
                  </a:ext>
                </a:extLst>
              </a:tr>
              <a:tr h="31886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Project</a:t>
                      </a:r>
                      <a:r>
                        <a:rPr lang="en-US" sz="11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Urban</a:t>
                      </a:r>
                      <a:r>
                        <a:rPr lang="en-US" sz="9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Conservation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Vina GSA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Groundwater</a:t>
                      </a:r>
                      <a:r>
                        <a:rPr lang="en-US" sz="105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levels, Stream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TBD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TBD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TBD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TBD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TBD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TBD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6992327"/>
                  </a:ext>
                </a:extLst>
              </a:tr>
              <a:tr h="31886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Project 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Pumping</a:t>
                      </a:r>
                      <a:r>
                        <a:rPr lang="en-US" sz="105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Allocation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TBD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Groundwater Levels, Stream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TBD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TBD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TBD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TBD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TBD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TBD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0255429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 rot="20298959">
            <a:off x="4404787" y="3193690"/>
            <a:ext cx="3198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32243529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Butte County Colors">
      <a:dk1>
        <a:sysClr val="windowText" lastClr="000000"/>
      </a:dk1>
      <a:lt1>
        <a:srgbClr val="F99F49"/>
      </a:lt1>
      <a:dk2>
        <a:srgbClr val="BAE5F7"/>
      </a:dk2>
      <a:lt2>
        <a:srgbClr val="EEECE1"/>
      </a:lt2>
      <a:accent1>
        <a:srgbClr val="18579B"/>
      </a:accent1>
      <a:accent2>
        <a:srgbClr val="E3BF53"/>
      </a:accent2>
      <a:accent3>
        <a:srgbClr val="99A74C"/>
      </a:accent3>
      <a:accent4>
        <a:srgbClr val="00827C"/>
      </a:accent4>
      <a:accent5>
        <a:srgbClr val="062270"/>
      </a:accent5>
      <a:accent6>
        <a:srgbClr val="F99F49"/>
      </a:accent6>
      <a:hlink>
        <a:srgbClr val="18579B"/>
      </a:hlink>
      <a:folHlink>
        <a:srgbClr val="800080"/>
      </a:folHlink>
    </a:clrScheme>
    <a:fontScheme name="Butte County Publications">
      <a:majorFont>
        <a:latin typeface="Segoe UI"/>
        <a:ea typeface=""/>
        <a:cs typeface=""/>
      </a:majorFont>
      <a:minorFont>
        <a:latin typeface="Arial"/>
        <a:ea typeface=""/>
        <a:cs typeface="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3BA2F486C66D439B974656635BA29C" ma:contentTypeVersion="2" ma:contentTypeDescription="Create a new document." ma:contentTypeScope="" ma:versionID="b8d4a31c4363cc1452bacc36c9ccaa06">
  <xsd:schema xmlns:xsd="http://www.w3.org/2001/XMLSchema" xmlns:xs="http://www.w3.org/2001/XMLSchema" xmlns:p="http://schemas.microsoft.com/office/2006/metadata/properties" xmlns:ns1="http://schemas.microsoft.com/sharepoint/v3" xmlns:ns2="75b9cdc0-b7b3-4190-8d82-9fd5f61cf2a7" targetNamespace="http://schemas.microsoft.com/office/2006/metadata/properties" ma:root="true" ma:fieldsID="ed119d507d794fff7f38c040e0731318" ns1:_="" ns2:_="">
    <xsd:import namespace="http://schemas.microsoft.com/sharepoint/v3"/>
    <xsd:import namespace="75b9cdc0-b7b3-4190-8d82-9fd5f61cf2a7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b9cdc0-b7b3-4190-8d82-9fd5f61cf2a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2E6ECD9-0DED-4680-A336-C9EF00534E1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D4E52AD-3C4A-40AD-AA88-FE2F2451B8C1}">
  <ds:schemaRefs>
    <ds:schemaRef ds:uri="http://www.w3.org/XML/1998/namespace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75b9cdc0-b7b3-4190-8d82-9fd5f61cf2a7"/>
    <ds:schemaRef ds:uri="http://purl.org/dc/elements/1.1/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D3150D6-213D-426B-BD26-E9EAA0DBA9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5b9cdc0-b7b3-4190-8d82-9fd5f61cf2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23800</TotalTime>
  <Words>1202</Words>
  <Application>Microsoft Office PowerPoint</Application>
  <PresentationFormat>Widescreen</PresentationFormat>
  <Paragraphs>256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Segoe UI</vt:lpstr>
      <vt:lpstr>Wingdings</vt:lpstr>
      <vt:lpstr>Wingdings 2</vt:lpstr>
      <vt:lpstr>Civic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BC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Butte County Regional Economic Development Strategy</dc:title>
  <dc:creator>jmacarthy</dc:creator>
  <cp:lastModifiedBy>Linda Herman</cp:lastModifiedBy>
  <cp:revision>302</cp:revision>
  <cp:lastPrinted>2019-09-05T21:49:21Z</cp:lastPrinted>
  <dcterms:created xsi:type="dcterms:W3CDTF">2011-09-10T22:14:48Z</dcterms:created>
  <dcterms:modified xsi:type="dcterms:W3CDTF">2021-03-10T20:03:32Z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0x0101003E3BA2F486C66D439B974656635BA29C</vt:lpwstr>
  </property>
</Properties>
</file>