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handoutMasterIdLst>
    <p:handoutMasterId r:id="rId50"/>
  </p:handoutMasterIdLst>
  <p:sldIdLst>
    <p:sldId id="257" r:id="rId5"/>
    <p:sldId id="306" r:id="rId6"/>
    <p:sldId id="286" r:id="rId7"/>
    <p:sldId id="307" r:id="rId8"/>
    <p:sldId id="308" r:id="rId9"/>
    <p:sldId id="328" r:id="rId10"/>
    <p:sldId id="309" r:id="rId11"/>
    <p:sldId id="310" r:id="rId12"/>
    <p:sldId id="336" r:id="rId13"/>
    <p:sldId id="340" r:id="rId14"/>
    <p:sldId id="339" r:id="rId15"/>
    <p:sldId id="337" r:id="rId16"/>
    <p:sldId id="343" r:id="rId17"/>
    <p:sldId id="338" r:id="rId18"/>
    <p:sldId id="312" r:id="rId19"/>
    <p:sldId id="344" r:id="rId20"/>
    <p:sldId id="332" r:id="rId21"/>
    <p:sldId id="345" r:id="rId22"/>
    <p:sldId id="346" r:id="rId23"/>
    <p:sldId id="347" r:id="rId24"/>
    <p:sldId id="365" r:id="rId25"/>
    <p:sldId id="369" r:id="rId26"/>
    <p:sldId id="373" r:id="rId27"/>
    <p:sldId id="374" r:id="rId28"/>
    <p:sldId id="375" r:id="rId29"/>
    <p:sldId id="376" r:id="rId30"/>
    <p:sldId id="377" r:id="rId31"/>
    <p:sldId id="378" r:id="rId32"/>
    <p:sldId id="379" r:id="rId33"/>
    <p:sldId id="372" r:id="rId34"/>
    <p:sldId id="380" r:id="rId35"/>
    <p:sldId id="381" r:id="rId36"/>
    <p:sldId id="350" r:id="rId37"/>
    <p:sldId id="351" r:id="rId38"/>
    <p:sldId id="367" r:id="rId39"/>
    <p:sldId id="382" r:id="rId40"/>
    <p:sldId id="383" r:id="rId41"/>
    <p:sldId id="341" r:id="rId42"/>
    <p:sldId id="331" r:id="rId43"/>
    <p:sldId id="313" r:id="rId44"/>
    <p:sldId id="335" r:id="rId45"/>
    <p:sldId id="311" r:id="rId46"/>
    <p:sldId id="317" r:id="rId47"/>
    <p:sldId id="327" r:id="rId4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6" autoAdjust="0"/>
    <p:restoredTop sz="94660"/>
  </p:normalViewPr>
  <p:slideViewPr>
    <p:cSldViewPr>
      <p:cViewPr varScale="1">
        <p:scale>
          <a:sx n="83" d="100"/>
          <a:sy n="83" d="100"/>
        </p:scale>
        <p:origin x="294"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31" tIns="45715" rIns="91431" bIns="45715" rtlCol="0"/>
          <a:lstStyle>
            <a:lvl1pPr algn="l">
              <a:defRPr sz="1200"/>
            </a:lvl1pPr>
          </a:lstStyle>
          <a:p>
            <a:endParaRPr lang="en-US" dirty="0"/>
          </a:p>
        </p:txBody>
      </p:sp>
      <p:sp>
        <p:nvSpPr>
          <p:cNvPr id="3" name="Date Placeholder 2"/>
          <p:cNvSpPr>
            <a:spLocks noGrp="1"/>
          </p:cNvSpPr>
          <p:nvPr>
            <p:ph type="dt" sz="quarter" idx="1"/>
          </p:nvPr>
        </p:nvSpPr>
        <p:spPr>
          <a:xfrm>
            <a:off x="3937000" y="1"/>
            <a:ext cx="3011488" cy="461963"/>
          </a:xfrm>
          <a:prstGeom prst="rect">
            <a:avLst/>
          </a:prstGeom>
        </p:spPr>
        <p:txBody>
          <a:bodyPr vert="horz" lIns="91431" tIns="45715" rIns="91431" bIns="45715" rtlCol="0"/>
          <a:lstStyle>
            <a:lvl1pPr algn="r">
              <a:defRPr sz="1200"/>
            </a:lvl1pPr>
          </a:lstStyle>
          <a:p>
            <a:fld id="{9A722263-3D80-4F3D-AD41-781750F0E8A4}" type="datetimeFigureOut">
              <a:rPr lang="en-US" smtClean="0"/>
              <a:pPr/>
              <a:t>1/13/2021</a:t>
            </a:fld>
            <a:endParaRPr lang="en-US" dirty="0"/>
          </a:p>
        </p:txBody>
      </p:sp>
      <p:sp>
        <p:nvSpPr>
          <p:cNvPr id="4" name="Footer Placeholder 3"/>
          <p:cNvSpPr>
            <a:spLocks noGrp="1"/>
          </p:cNvSpPr>
          <p:nvPr>
            <p:ph type="ftr" sz="quarter" idx="2"/>
          </p:nvPr>
        </p:nvSpPr>
        <p:spPr>
          <a:xfrm>
            <a:off x="0" y="8772526"/>
            <a:ext cx="3011488" cy="461963"/>
          </a:xfrm>
          <a:prstGeom prst="rect">
            <a:avLst/>
          </a:prstGeom>
        </p:spPr>
        <p:txBody>
          <a:bodyPr vert="horz" lIns="91431" tIns="45715" rIns="91431"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6"/>
            <a:ext cx="3011488" cy="461963"/>
          </a:xfrm>
          <a:prstGeom prst="rect">
            <a:avLst/>
          </a:prstGeom>
        </p:spPr>
        <p:txBody>
          <a:bodyPr vert="horz" lIns="91431" tIns="45715" rIns="91431" bIns="45715" rtlCol="0" anchor="b"/>
          <a:lstStyle>
            <a:lvl1pPr algn="r">
              <a:defRPr sz="1200"/>
            </a:lvl1pPr>
          </a:lstStyle>
          <a:p>
            <a:fld id="{A357BB2D-FF21-486C-8695-B723868060D6}" type="slidenum">
              <a:rPr lang="en-US" smtClean="0"/>
              <a:pPr/>
              <a:t>‹#›</a:t>
            </a:fld>
            <a:endParaRPr lang="en-US" dirty="0"/>
          </a:p>
        </p:txBody>
      </p:sp>
    </p:spTree>
    <p:extLst>
      <p:ext uri="{BB962C8B-B14F-4D97-AF65-F5344CB8AC3E}">
        <p14:creationId xmlns:p14="http://schemas.microsoft.com/office/powerpoint/2010/main" val="4239041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8" tIns="46238" rIns="92478" bIns="46238"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78" tIns="46238" rIns="92478" bIns="46238" rtlCol="0"/>
          <a:lstStyle>
            <a:lvl1pPr algn="r">
              <a:defRPr sz="1200"/>
            </a:lvl1pPr>
          </a:lstStyle>
          <a:p>
            <a:fld id="{EED4DA00-1796-4BBB-8693-637D57253CDB}" type="datetimeFigureOut">
              <a:rPr lang="en-US" smtClean="0"/>
              <a:pPr/>
              <a:t>1/13/2021</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8" tIns="46238" rIns="92478" bIns="46238"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8" tIns="46238" rIns="92478" bIns="4623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2478" tIns="46238" rIns="92478" bIns="4623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78" tIns="46238" rIns="92478" bIns="46238" rtlCol="0" anchor="b"/>
          <a:lstStyle>
            <a:lvl1pPr algn="r">
              <a:defRPr sz="1200"/>
            </a:lvl1pPr>
          </a:lstStyle>
          <a:p>
            <a:fld id="{32F48766-C4CE-4B03-841F-FCE24E2A9054}" type="slidenum">
              <a:rPr lang="en-US" smtClean="0"/>
              <a:pPr/>
              <a:t>‹#›</a:t>
            </a:fld>
            <a:endParaRPr lang="en-US" dirty="0"/>
          </a:p>
        </p:txBody>
      </p:sp>
    </p:spTree>
    <p:extLst>
      <p:ext uri="{BB962C8B-B14F-4D97-AF65-F5344CB8AC3E}">
        <p14:creationId xmlns:p14="http://schemas.microsoft.com/office/powerpoint/2010/main" val="424205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8766-C4CE-4B03-841F-FCE24E2A9054}" type="slidenum">
              <a:rPr lang="en-US" smtClean="0"/>
              <a:pPr/>
              <a:t>1</a:t>
            </a:fld>
            <a:endParaRPr lang="en-US" dirty="0"/>
          </a:p>
        </p:txBody>
      </p:sp>
    </p:spTree>
    <p:extLst>
      <p:ext uri="{BB962C8B-B14F-4D97-AF65-F5344CB8AC3E}">
        <p14:creationId xmlns:p14="http://schemas.microsoft.com/office/powerpoint/2010/main" val="95246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8766-C4CE-4B03-841F-FCE24E2A9054}" type="slidenum">
              <a:rPr lang="en-US" smtClean="0"/>
              <a:pPr/>
              <a:t>12</a:t>
            </a:fld>
            <a:endParaRPr lang="en-US" dirty="0"/>
          </a:p>
        </p:txBody>
      </p:sp>
    </p:spTree>
    <p:extLst>
      <p:ext uri="{BB962C8B-B14F-4D97-AF65-F5344CB8AC3E}">
        <p14:creationId xmlns:p14="http://schemas.microsoft.com/office/powerpoint/2010/main" val="397955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8766-C4CE-4B03-841F-FCE24E2A9054}" type="slidenum">
              <a:rPr lang="en-US" smtClean="0"/>
              <a:pPr/>
              <a:t>24</a:t>
            </a:fld>
            <a:endParaRPr lang="en-US" dirty="0"/>
          </a:p>
        </p:txBody>
      </p:sp>
    </p:spTree>
    <p:extLst>
      <p:ext uri="{BB962C8B-B14F-4D97-AF65-F5344CB8AC3E}">
        <p14:creationId xmlns:p14="http://schemas.microsoft.com/office/powerpoint/2010/main" val="1637864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8766-C4CE-4B03-841F-FCE24E2A9054}" type="slidenum">
              <a:rPr lang="en-US" smtClean="0"/>
              <a:pPr/>
              <a:t>38</a:t>
            </a:fld>
            <a:endParaRPr lang="en-US" dirty="0"/>
          </a:p>
        </p:txBody>
      </p:sp>
    </p:spTree>
    <p:extLst>
      <p:ext uri="{BB962C8B-B14F-4D97-AF65-F5344CB8AC3E}">
        <p14:creationId xmlns:p14="http://schemas.microsoft.com/office/powerpoint/2010/main" val="104408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the Title from North to Northern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EDDCA-36FE-E041-9108-CC934E2B6B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519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48766-C4CE-4B03-841F-FCE24E2A9054}" type="slidenum">
              <a:rPr lang="en-US" smtClean="0"/>
              <a:pPr/>
              <a:t>44</a:t>
            </a:fld>
            <a:endParaRPr lang="en-US" dirty="0"/>
          </a:p>
        </p:txBody>
      </p:sp>
    </p:spTree>
    <p:extLst>
      <p:ext uri="{BB962C8B-B14F-4D97-AF65-F5344CB8AC3E}">
        <p14:creationId xmlns:p14="http://schemas.microsoft.com/office/powerpoint/2010/main" val="2122390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accent6"/>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854A59CD-5A25-49BF-BFBE-423D52C4A623}" type="slidenum">
              <a:rPr lang="en-US" smtClean="0"/>
              <a:pPr/>
              <a:t>‹#›</a:t>
            </a:fld>
            <a:endParaRPr lang="en-US" dirty="0"/>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20" name="Rectangle 19"/>
          <p:cNvSpPr>
            <a:spLocks noChangeArrowheads="1"/>
          </p:cNvSpPr>
          <p:nvPr userDrawn="1"/>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4A59CD-5A25-49BF-BFBE-423D52C4A62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9221216" y="3009902"/>
            <a:ext cx="609600" cy="441325"/>
          </a:xfrm>
        </p:spPr>
        <p:txBody>
          <a:bodyPr/>
          <a:lstStyle/>
          <a:p>
            <a:fld id="{854A59CD-5A25-49BF-BFBE-423D52C4A623}" type="slidenum">
              <a:rPr lang="en-US" smtClean="0"/>
              <a:pPr/>
              <a:t>‹#›</a:t>
            </a:fld>
            <a:endParaRPr lang="en-US" dirty="0"/>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
        <p:nvSpPr>
          <p:cNvPr id="16" name="Rectangle 15"/>
          <p:cNvSpPr>
            <a:spLocks noChangeArrowheads="1"/>
          </p:cNvSpPr>
          <p:nvPr userDrawn="1"/>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2" name="Rectangle 11"/>
          <p:cNvSpPr/>
          <p:nvPr/>
        </p:nvSpPr>
        <p:spPr>
          <a:xfrm>
            <a:off x="6136421" y="248085"/>
            <a:ext cx="5649179" cy="4158635"/>
          </a:xfrm>
          <a:prstGeom prst="rect">
            <a:avLst/>
          </a:prstGeom>
          <a:solidFill>
            <a:srgbClr val="004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a:endParaRPr>
          </a:p>
        </p:txBody>
      </p:sp>
      <p:sp>
        <p:nvSpPr>
          <p:cNvPr id="16" name="Title 1"/>
          <p:cNvSpPr>
            <a:spLocks noGrp="1"/>
          </p:cNvSpPr>
          <p:nvPr>
            <p:ph type="ctrTitle" hasCustomPrompt="1"/>
          </p:nvPr>
        </p:nvSpPr>
        <p:spPr>
          <a:xfrm>
            <a:off x="6360379" y="1895475"/>
            <a:ext cx="5384800" cy="933450"/>
          </a:xfrm>
          <a:prstGeom prst="rect">
            <a:avLst/>
          </a:prstGeom>
        </p:spPr>
        <p:txBody>
          <a:bodyPr>
            <a:noAutofit/>
          </a:bodyPr>
          <a:lstStyle>
            <a:lvl1pPr>
              <a:defRPr sz="2800" b="0" i="0">
                <a:solidFill>
                  <a:schemeClr val="bg1"/>
                </a:solidFill>
                <a:latin typeface="BentonSans Medium" panose="02000603040000020004" pitchFamily="2" charset="77"/>
              </a:defRPr>
            </a:lvl1pPr>
          </a:lstStyle>
          <a:p>
            <a:r>
              <a:rPr lang="en-US" dirty="0"/>
              <a:t>Click to edit Master </a:t>
            </a:r>
            <a:br>
              <a:rPr lang="en-US" dirty="0"/>
            </a:br>
            <a:r>
              <a:rPr lang="en-US" dirty="0"/>
              <a:t>title style</a:t>
            </a:r>
            <a:endParaRPr dirty="0"/>
          </a:p>
        </p:txBody>
      </p:sp>
      <p:pic>
        <p:nvPicPr>
          <p:cNvPr id="2" name="Picture 1" descr="CBI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768" y="5918201"/>
            <a:ext cx="3282081" cy="739803"/>
          </a:xfrm>
          <a:prstGeom prst="rect">
            <a:avLst/>
          </a:prstGeom>
        </p:spPr>
      </p:pic>
      <p:sp>
        <p:nvSpPr>
          <p:cNvPr id="20" name="Title 1"/>
          <p:cNvSpPr txBox="1">
            <a:spLocks/>
          </p:cNvSpPr>
          <p:nvPr userDrawn="1"/>
        </p:nvSpPr>
        <p:spPr>
          <a:xfrm>
            <a:off x="6360379" y="3038475"/>
            <a:ext cx="5384800" cy="933450"/>
          </a:xfrm>
          <a:prstGeom prst="rect">
            <a:avLst/>
          </a:prstGeom>
        </p:spPr>
        <p:txBody>
          <a:bodyPr>
            <a:noAutofit/>
          </a:bodyPr>
          <a:lstStyle>
            <a:lvl1pPr algn="l" defTabSz="914400" rtl="0" eaLnBrk="1" latinLnBrk="0" hangingPunct="1">
              <a:spcBef>
                <a:spcPct val="0"/>
              </a:spcBef>
              <a:buNone/>
              <a:defRPr sz="2800" b="1" i="0" kern="1200">
                <a:solidFill>
                  <a:schemeClr val="bg1"/>
                </a:solidFill>
                <a:latin typeface="Calibri Light"/>
                <a:ea typeface="+mj-ea"/>
                <a:cs typeface="+mj-cs"/>
              </a:defRPr>
            </a:lvl1pPr>
          </a:lstStyle>
          <a:p>
            <a:endParaRPr lang="en-US" sz="2400" b="0" i="1" dirty="0"/>
          </a:p>
        </p:txBody>
      </p:sp>
      <p:sp>
        <p:nvSpPr>
          <p:cNvPr id="21" name="Subtitle 2"/>
          <p:cNvSpPr>
            <a:spLocks noGrp="1"/>
          </p:cNvSpPr>
          <p:nvPr>
            <p:ph type="subTitle" idx="4294967295" hasCustomPrompt="1"/>
          </p:nvPr>
        </p:nvSpPr>
        <p:spPr>
          <a:xfrm>
            <a:off x="6360379" y="4953000"/>
            <a:ext cx="5384800" cy="609600"/>
          </a:xfrm>
          <a:prstGeom prst="rect">
            <a:avLst/>
          </a:prstGeom>
        </p:spPr>
        <p:txBody>
          <a:bodyPr>
            <a:normAutofit fontScale="47500" lnSpcReduction="20000"/>
          </a:bodyPr>
          <a:lstStyle>
            <a:lvl1pPr marL="0" indent="0">
              <a:lnSpc>
                <a:spcPct val="120000"/>
              </a:lnSpc>
              <a:spcBef>
                <a:spcPts val="0"/>
              </a:spcBef>
              <a:buFontTx/>
              <a:buNone/>
              <a:defRPr sz="3400" b="0" i="0" baseline="0">
                <a:solidFill>
                  <a:srgbClr val="646667"/>
                </a:solidFill>
                <a:latin typeface="BentonSans Book" panose="02000603040000020004" pitchFamily="2" charset="77"/>
              </a:defRPr>
            </a:lvl1pPr>
          </a:lstStyle>
          <a:p>
            <a:r>
              <a:rPr lang="en-US" sz="4000" dirty="0"/>
              <a:t>PRESENTATION BY:</a:t>
            </a:r>
          </a:p>
          <a:p>
            <a:r>
              <a:rPr lang="en-US" sz="4000" dirty="0"/>
              <a:t>Mariana Rivera-Torres </a:t>
            </a:r>
          </a:p>
        </p:txBody>
      </p:sp>
      <p:sp>
        <p:nvSpPr>
          <p:cNvPr id="6" name="Text Placeholder 5"/>
          <p:cNvSpPr>
            <a:spLocks noGrp="1"/>
          </p:cNvSpPr>
          <p:nvPr>
            <p:ph type="body" sz="quarter" idx="12"/>
          </p:nvPr>
        </p:nvSpPr>
        <p:spPr>
          <a:xfrm>
            <a:off x="6299200" y="3072889"/>
            <a:ext cx="5384800" cy="1076325"/>
          </a:xfrm>
          <a:prstGeom prst="rect">
            <a:avLst/>
          </a:prstGeom>
        </p:spPr>
        <p:txBody>
          <a:bodyPr vert="horz"/>
          <a:lstStyle>
            <a:lvl1pPr marL="0" indent="0">
              <a:buFontTx/>
              <a:buNone/>
              <a:defRPr b="0" i="1" baseline="0">
                <a:solidFill>
                  <a:schemeClr val="bg1"/>
                </a:solidFill>
                <a:latin typeface="BentonSans" panose="02000603040000020004" pitchFamily="2" charset="77"/>
              </a:defRPr>
            </a:lvl1pPr>
            <a:lvl2pPr marL="228600" indent="0">
              <a:buFontTx/>
              <a:buNone/>
              <a:defRPr baseline="0">
                <a:solidFill>
                  <a:schemeClr val="bg1"/>
                </a:solidFill>
                <a:latin typeface="Calibri Light"/>
              </a:defRPr>
            </a:lvl2pPr>
            <a:lvl3pPr marL="457200" indent="0">
              <a:buFontTx/>
              <a:buNone/>
              <a:defRPr baseline="0">
                <a:solidFill>
                  <a:schemeClr val="bg1"/>
                </a:solidFill>
                <a:latin typeface="Calibri Light"/>
              </a:defRPr>
            </a:lvl3pPr>
            <a:lvl4pPr marL="685800" indent="0">
              <a:buFontTx/>
              <a:buNone/>
              <a:defRPr baseline="0">
                <a:solidFill>
                  <a:schemeClr val="bg1"/>
                </a:solidFill>
                <a:latin typeface="Calibri Light"/>
              </a:defRPr>
            </a:lvl4pPr>
            <a:lvl5pPr marL="914400" indent="0">
              <a:buFontTx/>
              <a:buNone/>
              <a:defRPr baseline="0">
                <a:solidFill>
                  <a:schemeClr val="bg1"/>
                </a:solidFill>
                <a:latin typeface="Calibri Light"/>
              </a:defRPr>
            </a:lvl5pPr>
          </a:lstStyle>
          <a:p>
            <a:pPr lvl="0"/>
            <a:r>
              <a:rPr lang="en-US"/>
              <a:t>Click to edit Master text styles</a:t>
            </a:r>
          </a:p>
        </p:txBody>
      </p:sp>
      <p:sp>
        <p:nvSpPr>
          <p:cNvPr id="7" name="Picture Placeholder 6"/>
          <p:cNvSpPr>
            <a:spLocks noGrp="1"/>
          </p:cNvSpPr>
          <p:nvPr>
            <p:ph type="pic" sz="quarter" idx="14"/>
          </p:nvPr>
        </p:nvSpPr>
        <p:spPr>
          <a:xfrm>
            <a:off x="418074" y="260580"/>
            <a:ext cx="5626100" cy="4178300"/>
          </a:xfrm>
          <a:prstGeom prst="rect">
            <a:avLst/>
          </a:prstGeom>
        </p:spPr>
        <p:txBody>
          <a:bodyPr vert="horz"/>
          <a:lstStyle>
            <a:lvl1pPr marL="0" indent="0">
              <a:buNone/>
              <a:defRPr b="0" i="0">
                <a:latin typeface="BentonSans Book" panose="02000603040000020004" pitchFamily="2" charset="77"/>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24C5707E-52E0-DE41-9F4E-74B0CC527618}"/>
              </a:ext>
            </a:extLst>
          </p:cNvPr>
          <p:cNvSpPr>
            <a:spLocks noGrp="1"/>
          </p:cNvSpPr>
          <p:nvPr>
            <p:ph type="body" sz="quarter" idx="15" hasCustomPrompt="1"/>
          </p:nvPr>
        </p:nvSpPr>
        <p:spPr>
          <a:xfrm>
            <a:off x="8636000" y="6288101"/>
            <a:ext cx="2540000" cy="304800"/>
          </a:xfrm>
          <a:prstGeom prst="rect">
            <a:avLst/>
          </a:prstGeom>
          <a:ln>
            <a:noFill/>
          </a:ln>
        </p:spPr>
        <p:txBody>
          <a:bodyPr/>
          <a:lstStyle>
            <a:lvl1pPr marL="0" indent="0">
              <a:buNone/>
              <a:defRPr sz="1000" b="0" i="0">
                <a:latin typeface="BentonSans Book" panose="02000603040000020004" pitchFamily="2" charset="77"/>
              </a:defRPr>
            </a:lvl1pPr>
          </a:lstStyle>
          <a:p>
            <a:pPr lvl="0"/>
            <a:r>
              <a:rPr lang="en-US" dirty="0"/>
              <a:t>Copyright: 10/20/2020</a:t>
            </a:r>
          </a:p>
        </p:txBody>
      </p:sp>
    </p:spTree>
    <p:extLst>
      <p:ext uri="{BB962C8B-B14F-4D97-AF65-F5344CB8AC3E}">
        <p14:creationId xmlns:p14="http://schemas.microsoft.com/office/powerpoint/2010/main" val="214391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815584" y="1026373"/>
            <a:ext cx="609600" cy="441325"/>
          </a:xfrm>
        </p:spPr>
        <p:txBody>
          <a:bodyPr/>
          <a:lstStyle/>
          <a:p>
            <a:fld id="{854A59CD-5A25-49BF-BFBE-423D52C4A623}" type="slidenum">
              <a:rPr lang="en-US" smtClean="0"/>
              <a:pPr/>
              <a:t>‹#›</a:t>
            </a:fld>
            <a:endParaRPr lang="en-US" dirty="0"/>
          </a:p>
        </p:txBody>
      </p:sp>
      <p:sp>
        <p:nvSpPr>
          <p:cNvPr id="8" name="Content Placeholder 7"/>
          <p:cNvSpPr>
            <a:spLocks noGrp="1"/>
          </p:cNvSpPr>
          <p:nvPr>
            <p:ph sz="quarter" idx="1"/>
          </p:nvPr>
        </p:nvSpPr>
        <p:spPr>
          <a:xfrm>
            <a:off x="402336" y="1527048"/>
            <a:ext cx="11338560"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accent6"/>
                </a:solidFill>
                <a:latin typeface="Arial" panose="020B0604020202020204" pitchFamily="34" charset="0"/>
                <a:cs typeface="Arial" panose="020B060402020202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854A59CD-5A25-49BF-BFBE-423D52C4A623}" type="slidenum">
              <a:rPr lang="en-US" smtClean="0"/>
              <a:pPr/>
              <a:t>‹#›</a:t>
            </a:fld>
            <a:endParaRPr lang="en-US" dirty="0"/>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20" name="Rectangle 19"/>
          <p:cNvSpPr>
            <a:spLocks noChangeArrowheads="1"/>
          </p:cNvSpPr>
          <p:nvPr userDrawn="1"/>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7721600" y="6409944"/>
            <a:ext cx="4059936" cy="365760"/>
          </a:xfrm>
        </p:spPr>
        <p:txBody>
          <a:bodyPr/>
          <a:lstStyle/>
          <a:p>
            <a:fld id="{604F9472-8965-48C0-ACB1-B18C7E186B74}" type="datetimeFigureOut">
              <a:rPr lang="en-US" smtClean="0"/>
              <a:pPr/>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4A59CD-5A25-49BF-BFBE-423D52C4A623}" type="slidenum">
              <a:rPr lang="en-US" smtClean="0"/>
              <a:pPr/>
              <a:t>‹#›</a:t>
            </a:fld>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a:defRPr sz="25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Content Placeholder 11"/>
          <p:cNvSpPr>
            <a:spLocks noGrp="1"/>
          </p:cNvSpPr>
          <p:nvPr>
            <p:ph sz="half" idx="2"/>
          </p:nvPr>
        </p:nvSpPr>
        <p:spPr>
          <a:xfrm>
            <a:off x="6400800" y="1371600"/>
            <a:ext cx="5384800" cy="4681728"/>
          </a:xfrm>
        </p:spPr>
        <p:txBody>
          <a:bodyPr/>
          <a:lstStyle>
            <a:lvl1pPr>
              <a:defRPr sz="25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latin typeface="Segoe UI" panose="020B0502040204020203" pitchFamily="34" charset="0"/>
                <a:ea typeface="Segoe UI" panose="020B0502040204020203" pitchFamily="34" charset="0"/>
                <a:cs typeface="Segoe UI" panose="020B0502040204020203"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atin typeface="Segoe UI" panose="020B0502040204020203" pitchFamily="34" charset="0"/>
                <a:ea typeface="Segoe UI" panose="020B0502040204020203" pitchFamily="34" charset="0"/>
                <a:cs typeface="Segoe UI" panose="020B0502040204020203"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8" name="Footer Placeholder 7"/>
          <p:cNvSpPr>
            <a:spLocks noGrp="1"/>
          </p:cNvSpPr>
          <p:nvPr>
            <p:ph type="ftr" sz="quarter" idx="11"/>
          </p:nvPr>
        </p:nvSpPr>
        <p:spPr>
          <a:xfrm>
            <a:off x="406400" y="6409944"/>
            <a:ext cx="4775200" cy="365760"/>
          </a:xfr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854A59CD-5A25-49BF-BFBE-423D52C4A623}" type="slidenum">
              <a:rPr lang="en-US" smtClean="0"/>
              <a:pPr/>
              <a:t>‹#›</a:t>
            </a:fld>
            <a:endParaRPr lang="en-US" dirty="0"/>
          </a:p>
        </p:txBody>
      </p:sp>
      <p:sp>
        <p:nvSpPr>
          <p:cNvPr id="23" name="Title 22"/>
          <p:cNvSpPr>
            <a:spLocks noGrp="1"/>
          </p:cNvSpPr>
          <p:nvPr>
            <p:ph type="title"/>
          </p:nvPr>
        </p:nvSpPr>
        <p:spPr/>
        <p:txBody>
          <a:bodyPr rtlCol="0" anchor="b" anchorCtr="0"/>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28" name="Rectangle 27"/>
          <p:cNvSpPr>
            <a:spLocks noChangeArrowheads="1"/>
          </p:cNvSpPr>
          <p:nvPr userDrawn="1"/>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5791200" y="1036021"/>
            <a:ext cx="609600" cy="441325"/>
          </a:xfrm>
        </p:spPr>
        <p:txBody>
          <a:bodyPr/>
          <a:lstStyle/>
          <a:p>
            <a:fld id="{854A59CD-5A25-49BF-BFBE-423D52C4A62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854A59CD-5A25-49BF-BFBE-423D52C4A623}" type="slidenum">
              <a:rPr lang="en-US" smtClean="0"/>
              <a:pPr/>
              <a:t>‹#›</a:t>
            </a:fld>
            <a:endParaRPr lang="en-US" dirty="0"/>
          </a:p>
        </p:txBody>
      </p:sp>
      <p:sp>
        <p:nvSpPr>
          <p:cNvPr id="11" name="Rectangle 10"/>
          <p:cNvSpPr>
            <a:spLocks noChangeArrowheads="1"/>
          </p:cNvSpPr>
          <p:nvPr userDrawn="1"/>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165600" y="685800"/>
            <a:ext cx="7518400" cy="5410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854A59CD-5A25-49BF-BFBE-423D52C4A623}" type="slidenum">
              <a:rPr lang="en-US" smtClean="0"/>
              <a:pPr/>
              <a:t>‹#›</a:t>
            </a:fld>
            <a:endParaRPr lang="en-US" dirty="0"/>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p:txBody>
          <a:bodyPr/>
          <a:lstStyle/>
          <a:p>
            <a:fld id="{604F9472-8965-48C0-ACB1-B18C7E186B74}" type="datetimeFigureOut">
              <a:rPr lang="en-US" smtClean="0"/>
              <a:pPr/>
              <a:t>1/13/2021</a:t>
            </a:fld>
            <a:endParaRPr lang="en-US" dirty="0"/>
          </a:p>
        </p:txBody>
      </p:sp>
      <p:sp>
        <p:nvSpPr>
          <p:cNvPr id="6" name="Footer Placeholder 5"/>
          <p:cNvSpPr>
            <a:spLocks noGrp="1"/>
          </p:cNvSpPr>
          <p:nvPr>
            <p:ph type="ftr" sz="quarter" idx="11"/>
          </p:nvPr>
        </p:nvSpPr>
        <p:spPr>
          <a:xfrm>
            <a:off x="402336" y="6410848"/>
            <a:ext cx="451104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Slide Number Placeholder 6"/>
          <p:cNvSpPr>
            <a:spLocks noGrp="1"/>
          </p:cNvSpPr>
          <p:nvPr>
            <p:ph type="sldNum" sz="quarter" idx="12"/>
          </p:nvPr>
        </p:nvSpPr>
        <p:spPr>
          <a:xfrm>
            <a:off x="1828800" y="312739"/>
            <a:ext cx="609600" cy="441325"/>
          </a:xfrm>
        </p:spPr>
        <p:txBody>
          <a:bodyPr/>
          <a:lstStyle/>
          <a:p>
            <a:fld id="{854A59CD-5A25-49BF-BFBE-423D52C4A623}" type="slidenum">
              <a:rPr lang="en-US" smtClean="0"/>
              <a:pPr/>
              <a:t>‹#›</a:t>
            </a:fld>
            <a:endParaRPr lang="en-US"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22" name="Rectangle 21"/>
          <p:cNvSpPr>
            <a:spLocks noChangeArrowheads="1"/>
          </p:cNvSpPr>
          <p:nvPr userDrawn="1"/>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p:spPr>
        <p:txBody>
          <a:bodyPr/>
          <a:lstStyle/>
          <a:p>
            <a:fld id="{604F9472-8965-48C0-ACB1-B18C7E186B74}" type="datetimeFigureOut">
              <a:rPr lang="en-US" smtClean="0"/>
              <a:pPr/>
              <a:t>1/13/2021</a:t>
            </a:fld>
            <a:endParaRPr lang="en-US" dirty="0"/>
          </a:p>
        </p:txBody>
      </p:sp>
      <p:sp>
        <p:nvSpPr>
          <p:cNvPr id="6" name="Footer Placeholder 5"/>
          <p:cNvSpPr>
            <a:spLocks noGrp="1"/>
          </p:cNvSpPr>
          <p:nvPr>
            <p:ph type="ftr" sz="quarter" idx="11"/>
          </p:nvPr>
        </p:nvSpPr>
        <p:spPr>
          <a:xfrm>
            <a:off x="402336" y="6410848"/>
            <a:ext cx="4779264"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flipV="1">
            <a:off x="1324864" y="6041071"/>
            <a:ext cx="10655808" cy="46554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604F9472-8965-48C0-ACB1-B18C7E186B74}" type="datetimeFigureOut">
              <a:rPr lang="en-US" smtClean="0"/>
              <a:pPr/>
              <a:t>1/13/2021</a:t>
            </a:fld>
            <a:endParaRPr lang="en-US" dirty="0"/>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54A59CD-5A25-49BF-BFBE-423D52C4A623}" type="slidenum">
              <a:rPr lang="en-US" smtClean="0"/>
              <a:pPr/>
              <a:t>‹#›</a:t>
            </a:fld>
            <a:endParaRPr lang="en-US"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4800" y="5791200"/>
            <a:ext cx="1219203" cy="82601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mailto:mriveratorres@cbi.or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8.jp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a:t>
            </a:r>
            <a:r>
              <a:rPr lang="en-US" sz="3600" dirty="0" smtClean="0">
                <a:solidFill>
                  <a:schemeClr val="tx1"/>
                </a:solidFill>
                <a:effectLst>
                  <a:outerShdw blurRad="38100" dist="38100" dir="2700000" algn="tl">
                    <a:srgbClr val="000000">
                      <a:alpha val="43137"/>
                    </a:srgbClr>
                  </a:outerShdw>
                </a:effectLst>
              </a:rPr>
              <a:t>Status</a:t>
            </a:r>
          </a:p>
          <a:p>
            <a:r>
              <a:rPr lang="en-US" sz="3600" dirty="0" smtClean="0">
                <a:solidFill>
                  <a:schemeClr val="tx1"/>
                </a:solidFill>
                <a:effectLst>
                  <a:outerShdw blurRad="38100" dist="38100" dir="2700000" algn="tl">
                    <a:srgbClr val="000000">
                      <a:alpha val="43137"/>
                    </a:srgbClr>
                  </a:outerShdw>
                </a:effectLst>
              </a:rPr>
              <a:t>Vina Subbasin</a:t>
            </a:r>
            <a:endParaRPr lang="en-US" sz="3600" dirty="0">
              <a:solidFill>
                <a:schemeClr val="tx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263401" y="5350746"/>
            <a:ext cx="1358318" cy="1280160"/>
          </a:xfrm>
          <a:prstGeom prst="rect">
            <a:avLst/>
          </a:prstGeom>
        </p:spPr>
      </p:pic>
      <p:pic>
        <p:nvPicPr>
          <p:cNvPr id="6" name="Picture 5"/>
          <p:cNvPicPr>
            <a:picLocks noChangeAspect="1"/>
          </p:cNvPicPr>
          <p:nvPr/>
        </p:nvPicPr>
        <p:blipFill>
          <a:blip r:embed="rId4"/>
          <a:stretch>
            <a:fillRect/>
          </a:stretch>
        </p:blipFill>
        <p:spPr>
          <a:xfrm>
            <a:off x="3473406" y="1447800"/>
            <a:ext cx="5239092" cy="4937760"/>
          </a:xfrm>
          <a:prstGeom prst="rect">
            <a:avLst/>
          </a:prstGeom>
        </p:spPr>
      </p:pic>
      <p:sp>
        <p:nvSpPr>
          <p:cNvPr id="3" name="TextBox 2"/>
          <p:cNvSpPr txBox="1"/>
          <p:nvPr/>
        </p:nvSpPr>
        <p:spPr>
          <a:xfrm flipH="1">
            <a:off x="9137904" y="5063413"/>
            <a:ext cx="2749295" cy="369332"/>
          </a:xfrm>
          <a:prstGeom prst="rect">
            <a:avLst/>
          </a:prstGeom>
          <a:noFill/>
        </p:spPr>
        <p:txBody>
          <a:bodyPr wrap="square" rtlCol="0">
            <a:spAutoFit/>
          </a:bodyPr>
          <a:lstStyle/>
          <a:p>
            <a:r>
              <a:rPr lang="en-US" dirty="0" smtClean="0"/>
              <a:t>January 13, 2021</a:t>
            </a:r>
            <a:endParaRPr lang="en-US" dirty="0"/>
          </a:p>
        </p:txBody>
      </p:sp>
    </p:spTree>
    <p:extLst>
      <p:ext uri="{BB962C8B-B14F-4D97-AF65-F5344CB8AC3E}">
        <p14:creationId xmlns:p14="http://schemas.microsoft.com/office/powerpoint/2010/main" val="2504235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274320" lvl="1" indent="0">
              <a:spcBef>
                <a:spcPts val="0"/>
              </a:spcBef>
              <a:buNone/>
            </a:pPr>
            <a:endParaRPr lang="en-US" sz="2700" dirty="0" smtClean="0">
              <a:solidFill>
                <a:schemeClr val="tx1"/>
              </a:solidFill>
            </a:endParaRPr>
          </a:p>
        </p:txBody>
      </p:sp>
      <p:grpSp>
        <p:nvGrpSpPr>
          <p:cNvPr id="8" name="Group 7"/>
          <p:cNvGrpSpPr/>
          <p:nvPr/>
        </p:nvGrpSpPr>
        <p:grpSpPr>
          <a:xfrm>
            <a:off x="1586918" y="4455192"/>
            <a:ext cx="7716058" cy="946556"/>
            <a:chOff x="1209092" y="5137379"/>
            <a:chExt cx="7716058" cy="946556"/>
          </a:xfrm>
        </p:grpSpPr>
        <p:sp>
          <p:nvSpPr>
            <p:cNvPr id="9" name="TextBox 8"/>
            <p:cNvSpPr txBox="1"/>
            <p:nvPr/>
          </p:nvSpPr>
          <p:spPr>
            <a:xfrm>
              <a:off x="2276201" y="5160605"/>
              <a:ext cx="1789889" cy="923330"/>
            </a:xfrm>
            <a:prstGeom prst="rect">
              <a:avLst/>
            </a:prstGeom>
            <a:noFill/>
          </p:spPr>
          <p:txBody>
            <a:bodyPr wrap="square" rtlCol="0">
              <a:spAutoFit/>
            </a:bodyPr>
            <a:lstStyle/>
            <a:p>
              <a:pPr algn="ctr"/>
              <a:r>
                <a:rPr lang="en-US" dirty="0" smtClean="0"/>
                <a:t>No Undesirable Results</a:t>
              </a:r>
            </a:p>
            <a:p>
              <a:pPr algn="ctr"/>
              <a:r>
                <a:rPr lang="en-US" dirty="0" smtClean="0"/>
                <a:t>Occurring</a:t>
              </a:r>
              <a:endParaRPr lang="en-US" dirty="0"/>
            </a:p>
          </p:txBody>
        </p:sp>
        <p:sp>
          <p:nvSpPr>
            <p:cNvPr id="11" name="TextBox 10"/>
            <p:cNvSpPr txBox="1"/>
            <p:nvPr/>
          </p:nvSpPr>
          <p:spPr>
            <a:xfrm>
              <a:off x="4736536" y="5137379"/>
              <a:ext cx="1789889" cy="923330"/>
            </a:xfrm>
            <a:prstGeom prst="rect">
              <a:avLst/>
            </a:prstGeom>
            <a:noFill/>
          </p:spPr>
          <p:txBody>
            <a:bodyPr wrap="square" rtlCol="0">
              <a:spAutoFit/>
            </a:bodyPr>
            <a:lstStyle/>
            <a:p>
              <a:pPr algn="ctr"/>
              <a:r>
                <a:rPr lang="en-US" dirty="0" smtClean="0"/>
                <a:t>Basin operating within its</a:t>
              </a:r>
            </a:p>
            <a:p>
              <a:pPr algn="ctr"/>
              <a:r>
                <a:rPr lang="en-US" dirty="0" smtClean="0"/>
                <a:t>Sustainable Yield</a:t>
              </a:r>
              <a:endParaRPr lang="en-US" dirty="0"/>
            </a:p>
          </p:txBody>
        </p:sp>
        <p:sp>
          <p:nvSpPr>
            <p:cNvPr id="12" name="TextBox 11"/>
            <p:cNvSpPr txBox="1"/>
            <p:nvPr/>
          </p:nvSpPr>
          <p:spPr>
            <a:xfrm>
              <a:off x="7135261" y="5137379"/>
              <a:ext cx="1789889" cy="923330"/>
            </a:xfrm>
            <a:prstGeom prst="rect">
              <a:avLst/>
            </a:prstGeom>
            <a:noFill/>
          </p:spPr>
          <p:txBody>
            <a:bodyPr wrap="square" rtlCol="0">
              <a:spAutoFit/>
            </a:bodyPr>
            <a:lstStyle/>
            <a:p>
              <a:pPr algn="ctr"/>
              <a:r>
                <a:rPr lang="en-US" dirty="0" smtClean="0"/>
                <a:t>Sustainability Goal is being</a:t>
              </a:r>
            </a:p>
            <a:p>
              <a:pPr algn="ctr"/>
              <a:r>
                <a:rPr lang="en-US" dirty="0" smtClean="0"/>
                <a:t>Achieved</a:t>
              </a:r>
              <a:endParaRPr lang="en-US" dirty="0"/>
            </a:p>
          </p:txBody>
        </p:sp>
        <p:sp>
          <p:nvSpPr>
            <p:cNvPr id="13" name="TextBox 12"/>
            <p:cNvSpPr txBox="1"/>
            <p:nvPr/>
          </p:nvSpPr>
          <p:spPr>
            <a:xfrm>
              <a:off x="1209092" y="5370677"/>
              <a:ext cx="1789889" cy="461665"/>
            </a:xfrm>
            <a:prstGeom prst="rect">
              <a:avLst/>
            </a:prstGeom>
            <a:noFill/>
          </p:spPr>
          <p:txBody>
            <a:bodyPr wrap="square" rtlCol="0">
              <a:spAutoFit/>
            </a:bodyPr>
            <a:lstStyle/>
            <a:p>
              <a:pPr algn="ctr"/>
              <a:r>
                <a:rPr lang="en-US" sz="2400" dirty="0" smtClean="0">
                  <a:solidFill>
                    <a:srgbClr val="0070C0"/>
                  </a:solidFill>
                </a:rPr>
                <a:t>If</a:t>
              </a:r>
              <a:endParaRPr lang="en-US" sz="2400" dirty="0">
                <a:solidFill>
                  <a:srgbClr val="0070C0"/>
                </a:solidFill>
              </a:endParaRPr>
            </a:p>
          </p:txBody>
        </p:sp>
        <p:sp>
          <p:nvSpPr>
            <p:cNvPr id="14" name="TextBox 13"/>
            <p:cNvSpPr txBox="1"/>
            <p:nvPr/>
          </p:nvSpPr>
          <p:spPr>
            <a:xfrm>
              <a:off x="3392111" y="5420185"/>
              <a:ext cx="1789889" cy="461665"/>
            </a:xfrm>
            <a:prstGeom prst="rect">
              <a:avLst/>
            </a:prstGeom>
            <a:noFill/>
          </p:spPr>
          <p:txBody>
            <a:bodyPr wrap="square" rtlCol="0">
              <a:spAutoFit/>
            </a:bodyPr>
            <a:lstStyle/>
            <a:p>
              <a:pPr algn="ctr"/>
              <a:r>
                <a:rPr lang="en-US" sz="2400" dirty="0" smtClean="0">
                  <a:solidFill>
                    <a:srgbClr val="0070C0"/>
                  </a:solidFill>
                </a:rPr>
                <a:t>Then</a:t>
              </a:r>
              <a:endParaRPr lang="en-US" sz="2400" dirty="0">
                <a:solidFill>
                  <a:srgbClr val="0070C0"/>
                </a:solidFill>
              </a:endParaRPr>
            </a:p>
          </p:txBody>
        </p:sp>
        <p:sp>
          <p:nvSpPr>
            <p:cNvPr id="15" name="TextBox 14"/>
            <p:cNvSpPr txBox="1"/>
            <p:nvPr/>
          </p:nvSpPr>
          <p:spPr>
            <a:xfrm>
              <a:off x="6030724" y="5370677"/>
              <a:ext cx="1789889" cy="461665"/>
            </a:xfrm>
            <a:prstGeom prst="rect">
              <a:avLst/>
            </a:prstGeom>
            <a:noFill/>
          </p:spPr>
          <p:txBody>
            <a:bodyPr wrap="square" rtlCol="0">
              <a:spAutoFit/>
            </a:bodyPr>
            <a:lstStyle/>
            <a:p>
              <a:pPr algn="ctr"/>
              <a:r>
                <a:rPr lang="en-US" sz="2400" dirty="0" smtClean="0">
                  <a:solidFill>
                    <a:srgbClr val="0070C0"/>
                  </a:solidFill>
                </a:rPr>
                <a:t>And</a:t>
              </a:r>
              <a:endParaRPr lang="en-US" sz="2400" dirty="0">
                <a:solidFill>
                  <a:srgbClr val="0070C0"/>
                </a:solidFill>
              </a:endParaRPr>
            </a:p>
          </p:txBody>
        </p:sp>
      </p:grpSp>
      <p:sp>
        <p:nvSpPr>
          <p:cNvPr id="16" name="Rectangle 15"/>
          <p:cNvSpPr/>
          <p:nvPr/>
        </p:nvSpPr>
        <p:spPr>
          <a:xfrm>
            <a:off x="676107" y="1527937"/>
            <a:ext cx="10744200" cy="2677656"/>
          </a:xfrm>
          <a:prstGeom prst="rect">
            <a:avLst/>
          </a:prstGeom>
        </p:spPr>
        <p:txBody>
          <a:bodyPr wrap="square">
            <a:spAutoFit/>
          </a:bodyPr>
          <a:lstStyle/>
          <a:p>
            <a:pPr algn="ctr"/>
            <a:r>
              <a:rPr lang="en-US" sz="2400" b="1" dirty="0" smtClean="0">
                <a:solidFill>
                  <a:schemeClr val="accent1"/>
                </a:solidFill>
              </a:rPr>
              <a:t>Sustainability Goal</a:t>
            </a:r>
          </a:p>
          <a:p>
            <a:pPr marL="342900" indent="-342900">
              <a:buFont typeface="Wingdings" panose="05000000000000000000" pitchFamily="2" charset="2"/>
              <a:buChar char="Ø"/>
            </a:pPr>
            <a:r>
              <a:rPr lang="en-US" sz="2400" dirty="0" smtClean="0"/>
              <a:t>Describes the objective </a:t>
            </a:r>
            <a:r>
              <a:rPr lang="en-US" sz="2400" dirty="0"/>
              <a:t>for management of the basin </a:t>
            </a:r>
            <a:endParaRPr lang="en-US" sz="2400" dirty="0" smtClean="0"/>
          </a:p>
          <a:p>
            <a:pPr marL="342900" indent="-342900">
              <a:buFont typeface="Wingdings" panose="05000000000000000000" pitchFamily="2" charset="2"/>
              <a:buChar char="Ø"/>
            </a:pPr>
            <a:r>
              <a:rPr lang="en-US" sz="2400" dirty="0"/>
              <a:t>Sustainability is demonstrated by the avoidance of Undesirables Results for the six sustainability indicators</a:t>
            </a:r>
          </a:p>
          <a:p>
            <a:pPr marL="342900" indent="-342900">
              <a:buFont typeface="Wingdings" panose="05000000000000000000" pitchFamily="2" charset="2"/>
              <a:buChar char="Ø"/>
            </a:pPr>
            <a:r>
              <a:rPr lang="en-US" sz="2400" dirty="0" smtClean="0"/>
              <a:t>Measures </a:t>
            </a:r>
            <a:r>
              <a:rPr lang="en-US" sz="2400" dirty="0"/>
              <a:t>that will be taken to manage the basin (projects and management </a:t>
            </a:r>
            <a:r>
              <a:rPr lang="en-US" sz="2400" dirty="0" smtClean="0"/>
              <a:t>actions)</a:t>
            </a:r>
          </a:p>
          <a:p>
            <a:pPr marL="342900" indent="-342900">
              <a:buFont typeface="Wingdings" panose="05000000000000000000" pitchFamily="2" charset="2"/>
              <a:buChar char="Ø"/>
            </a:pPr>
            <a:r>
              <a:rPr lang="en-US" sz="2400" dirty="0" smtClean="0"/>
              <a:t>How </a:t>
            </a:r>
            <a:r>
              <a:rPr lang="en-US" sz="2400" dirty="0"/>
              <a:t>those measures will lead to </a:t>
            </a:r>
            <a:r>
              <a:rPr lang="en-US" sz="2400" dirty="0" smtClean="0"/>
              <a:t>sustainability</a:t>
            </a:r>
            <a:endParaRPr lang="en-US" sz="2400" dirty="0"/>
          </a:p>
        </p:txBody>
      </p:sp>
    </p:spTree>
    <p:extLst>
      <p:ext uri="{BB962C8B-B14F-4D97-AF65-F5344CB8AC3E}">
        <p14:creationId xmlns:p14="http://schemas.microsoft.com/office/powerpoint/2010/main" val="1743141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5" y="879827"/>
            <a:ext cx="10404584"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274320" lvl="1" indent="0">
              <a:spcBef>
                <a:spcPts val="0"/>
              </a:spcBef>
              <a:buNone/>
            </a:pPr>
            <a:endParaRPr lang="en-US" sz="2700" dirty="0" smtClean="0">
              <a:solidFill>
                <a:schemeClr val="tx1"/>
              </a:solidFill>
            </a:endParaRPr>
          </a:p>
        </p:txBody>
      </p:sp>
      <p:sp>
        <p:nvSpPr>
          <p:cNvPr id="7" name="Content Placeholder 2"/>
          <p:cNvSpPr txBox="1">
            <a:spLocks/>
          </p:cNvSpPr>
          <p:nvPr/>
        </p:nvSpPr>
        <p:spPr>
          <a:xfrm>
            <a:off x="981478" y="2092681"/>
            <a:ext cx="9848850" cy="329184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lvl="0"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400" b="0" i="0" u="none" strike="noStrike" kern="1200" cap="none" spc="0" normalizeH="0" baseline="0" noProof="0" dirty="0" smtClean="0">
                <a:ln>
                  <a:noFill/>
                </a:ln>
                <a:solidFill>
                  <a:schemeClr val="tx1"/>
                </a:solidFill>
                <a:effectLst/>
                <a:uLnTx/>
                <a:uFillTx/>
                <a:ea typeface="+mn-ea"/>
                <a:cs typeface="+mn-cs"/>
              </a:rPr>
              <a:t>Sustainable groundwater management is defined as the management and use of groundwater that can be maintained without causing an </a:t>
            </a:r>
            <a:r>
              <a:rPr kumimoji="0" lang="en-US" sz="2400" b="0" i="0" u="sng" strike="noStrike" kern="1200" cap="none" spc="0" normalizeH="0" baseline="0" noProof="0" dirty="0" smtClean="0">
                <a:ln>
                  <a:noFill/>
                </a:ln>
                <a:solidFill>
                  <a:schemeClr val="accent1"/>
                </a:solidFill>
                <a:effectLst/>
                <a:uLnTx/>
                <a:uFillTx/>
                <a:ea typeface="+mn-ea"/>
                <a:cs typeface="+mn-cs"/>
              </a:rPr>
              <a:t>Undesirable Result </a:t>
            </a:r>
            <a:r>
              <a:rPr kumimoji="0" lang="en-US" sz="2400" b="0" i="0" u="none" strike="noStrike" kern="1200" cap="none" spc="0" normalizeH="0" baseline="0" noProof="0" dirty="0" smtClean="0">
                <a:ln>
                  <a:noFill/>
                </a:ln>
                <a:solidFill>
                  <a:schemeClr val="tx1"/>
                </a:solidFill>
                <a:effectLst/>
                <a:uLnTx/>
                <a:uFillTx/>
                <a:ea typeface="+mn-ea"/>
                <a:cs typeface="+mn-cs"/>
              </a:rPr>
              <a:t>from</a:t>
            </a:r>
            <a:r>
              <a:rPr kumimoji="0" lang="en-US" sz="2400" b="0" i="0" u="none" strike="noStrike" kern="1200" cap="none" spc="0" normalizeH="0" noProof="0" dirty="0" smtClean="0">
                <a:ln>
                  <a:noFill/>
                </a:ln>
                <a:solidFill>
                  <a:schemeClr val="tx1"/>
                </a:solidFill>
                <a:effectLst/>
                <a:uLnTx/>
                <a:uFillTx/>
                <a:ea typeface="+mn-ea"/>
                <a:cs typeface="+mn-cs"/>
              </a:rPr>
              <a:t> </a:t>
            </a:r>
            <a:r>
              <a:rPr kumimoji="0" lang="en-US" sz="2400" b="0" i="0" u="none" strike="noStrike" kern="1200" cap="none" spc="0" normalizeH="0" baseline="0" noProof="0" dirty="0" smtClean="0">
                <a:ln>
                  <a:noFill/>
                </a:ln>
                <a:solidFill>
                  <a:schemeClr val="tx1"/>
                </a:solidFill>
                <a:effectLst/>
                <a:uLnTx/>
                <a:uFillTx/>
                <a:ea typeface="+mn-ea"/>
                <a:cs typeface="+mn-cs"/>
              </a:rPr>
              <a:t>sustainability</a:t>
            </a:r>
            <a:r>
              <a:rPr kumimoji="0" lang="en-US" sz="2400" b="0" i="0" u="none" strike="noStrike" kern="1200" cap="none" spc="0" normalizeH="0" noProof="0" dirty="0" smtClean="0">
                <a:ln>
                  <a:noFill/>
                </a:ln>
                <a:solidFill>
                  <a:schemeClr val="tx1"/>
                </a:solidFill>
                <a:effectLst/>
                <a:uLnTx/>
                <a:uFillTx/>
                <a:ea typeface="+mn-ea"/>
                <a:cs typeface="+mn-cs"/>
              </a:rPr>
              <a:t> indicators</a:t>
            </a:r>
            <a:r>
              <a:rPr kumimoji="0" lang="en-US" sz="2400" b="0" i="0" u="none" strike="noStrike" kern="1200" cap="none" spc="0" normalizeH="0" baseline="0" noProof="0" dirty="0" smtClean="0">
                <a:ln>
                  <a:noFill/>
                </a:ln>
                <a:solidFill>
                  <a:schemeClr val="tx1"/>
                </a:solidFill>
                <a:effectLst/>
                <a:uLnTx/>
                <a:uFillTx/>
                <a:ea typeface="+mn-ea"/>
                <a:cs typeface="+mn-cs"/>
              </a:rPr>
              <a:t>.</a:t>
            </a:r>
          </a:p>
          <a:p>
            <a:pPr>
              <a:spcBef>
                <a:spcPts val="0"/>
              </a:spcBef>
              <a:spcAft>
                <a:spcPts val="0"/>
              </a:spcAft>
              <a:buClrTx/>
              <a:buFont typeface="Wingdings" panose="05000000000000000000" pitchFamily="2" charset="2"/>
              <a:buChar char="Ø"/>
            </a:pPr>
            <a:r>
              <a:rPr kumimoji="0" lang="en-US" sz="2400" b="0" i="0" u="none" strike="noStrike" kern="1200" cap="none" spc="0" normalizeH="0" baseline="0" noProof="0" dirty="0" smtClean="0">
                <a:ln>
                  <a:noFill/>
                </a:ln>
                <a:solidFill>
                  <a:schemeClr val="accent1"/>
                </a:solidFill>
                <a:effectLst/>
                <a:uLnTx/>
                <a:uFillTx/>
                <a:ea typeface="+mn-ea"/>
                <a:cs typeface="+mn-cs"/>
              </a:rPr>
              <a:t>Undesirable Results </a:t>
            </a:r>
            <a:r>
              <a:rPr kumimoji="0" lang="en-US" sz="2400" b="0" i="0" u="none" strike="noStrike" kern="1200" cap="none" spc="0" normalizeH="0" baseline="0" noProof="0" dirty="0" smtClean="0">
                <a:ln>
                  <a:noFill/>
                </a:ln>
                <a:solidFill>
                  <a:schemeClr val="tx1"/>
                </a:solidFill>
                <a:effectLst/>
                <a:uLnTx/>
                <a:uFillTx/>
                <a:ea typeface="+mn-ea"/>
                <a:cs typeface="+mn-cs"/>
              </a:rPr>
              <a:t>as defined in SGMA are:</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Persistent lowering of groundwater levels</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Significant and unreasonable reductions in groundwater storage</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Significant and unreasonable saltwater intrusion</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Significant and unreasonable degradation of water quality</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Significant and unreasonable land subsidence</a:t>
            </a:r>
          </a:p>
          <a:p>
            <a:pPr marR="0" lvl="2"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Surface water depletion having significant and unreasonable effects on beneficial uses</a:t>
            </a:r>
          </a:p>
          <a:p>
            <a:pPr marR="0" lvl="0" algn="l" defTabSz="457200" rtl="0" eaLnBrk="1" fontAlgn="auto" latinLnBrk="0" hangingPunct="1">
              <a:lnSpc>
                <a:spcPct val="100000"/>
              </a:lnSpc>
              <a:spcBef>
                <a:spcPts val="0"/>
              </a:spcBef>
              <a:spcAft>
                <a:spcPts val="0"/>
              </a:spcAft>
              <a:buClrTx/>
              <a:buSzPct val="92000"/>
              <a:buFont typeface="Wingdings" panose="05000000000000000000" pitchFamily="2" charset="2"/>
              <a:buChar char="Ø"/>
              <a:tabLst/>
              <a:defRPr/>
            </a:pPr>
            <a:r>
              <a:rPr kumimoji="0" lang="en-US" sz="2000" b="0" i="0" u="none" strike="noStrike" kern="1200" cap="none" spc="0" normalizeH="0" baseline="0" noProof="0" dirty="0" smtClean="0">
                <a:ln>
                  <a:noFill/>
                </a:ln>
                <a:solidFill>
                  <a:schemeClr val="tx1"/>
                </a:solidFill>
                <a:effectLst/>
                <a:uLnTx/>
                <a:uFillTx/>
                <a:ea typeface="+mn-ea"/>
                <a:cs typeface="+mn-cs"/>
              </a:rPr>
              <a:t>“</a:t>
            </a:r>
            <a:r>
              <a:rPr kumimoji="0" lang="en-US" sz="2400" b="0" i="0" u="none" strike="noStrike" kern="1200" cap="none" spc="0" normalizeH="0" baseline="0" noProof="0" dirty="0" smtClean="0">
                <a:ln>
                  <a:noFill/>
                </a:ln>
                <a:solidFill>
                  <a:schemeClr val="accent1"/>
                </a:solidFill>
                <a:effectLst/>
                <a:uLnTx/>
                <a:uFillTx/>
                <a:ea typeface="+mn-ea"/>
                <a:cs typeface="+mn-cs"/>
              </a:rPr>
              <a:t>Significant and unreasonable</a:t>
            </a:r>
            <a:r>
              <a:rPr kumimoji="0" lang="en-US" sz="2400" b="0" i="0" u="none" strike="noStrike" kern="1200" cap="none" spc="0" normalizeH="0" baseline="0" noProof="0" dirty="0" smtClean="0">
                <a:ln>
                  <a:noFill/>
                </a:ln>
                <a:solidFill>
                  <a:schemeClr val="tx1"/>
                </a:solidFill>
                <a:effectLst/>
                <a:uLnTx/>
                <a:uFillTx/>
                <a:ea typeface="+mn-ea"/>
                <a:cs typeface="+mn-cs"/>
              </a:rPr>
              <a:t>” is determined by the local GSA through</a:t>
            </a:r>
            <a:r>
              <a:rPr kumimoji="0" lang="en-US" sz="2400" b="0" i="0" u="none" strike="noStrike" kern="1200" cap="none" spc="0" normalizeH="0" noProof="0" dirty="0" smtClean="0">
                <a:ln>
                  <a:noFill/>
                </a:ln>
                <a:solidFill>
                  <a:schemeClr val="tx1"/>
                </a:solidFill>
                <a:effectLst/>
                <a:uLnTx/>
                <a:uFillTx/>
                <a:ea typeface="+mn-ea"/>
                <a:cs typeface="+mn-cs"/>
              </a:rPr>
              <a:t> a public process</a:t>
            </a:r>
            <a:endParaRPr kumimoji="0" lang="en-US" sz="2400" b="0" i="0" u="none" strike="noStrike" kern="1200" cap="none" spc="0" normalizeH="0" baseline="0" noProof="0" dirty="0" smtClean="0">
              <a:ln>
                <a:noFill/>
              </a:ln>
              <a:solidFill>
                <a:schemeClr val="tx1"/>
              </a:solidFill>
              <a:effectLst/>
              <a:uLnTx/>
              <a:uFillTx/>
              <a:ea typeface="+mn-ea"/>
              <a:cs typeface="+mn-cs"/>
            </a:endParaRPr>
          </a:p>
          <a:p>
            <a:pPr marR="0" lvl="0" algn="l" defTabSz="457200" rtl="0" eaLnBrk="1" fontAlgn="auto" latinLnBrk="0" hangingPunct="1">
              <a:lnSpc>
                <a:spcPct val="100000"/>
              </a:lnSpc>
              <a:spcBef>
                <a:spcPct val="20000"/>
              </a:spcBef>
              <a:spcAft>
                <a:spcPts val="600"/>
              </a:spcAft>
              <a:buClrTx/>
              <a:buSzPct val="92000"/>
              <a:buFont typeface="Wingdings" panose="05000000000000000000" pitchFamily="2" charset="2"/>
              <a:buChar char="Ø"/>
              <a:tabLst/>
              <a:defRPr/>
            </a:pPr>
            <a:endParaRPr kumimoji="0" lang="en-US" b="0" i="0" u="none" strike="noStrike" kern="1200" cap="none" spc="0" normalizeH="0" baseline="0" noProof="0" dirty="0">
              <a:ln>
                <a:noFill/>
              </a:ln>
              <a:solidFill>
                <a:schemeClr val="tx1"/>
              </a:solidFill>
              <a:effectLst/>
              <a:uLnTx/>
              <a:uFillTx/>
              <a:ea typeface="+mn-ea"/>
              <a:cs typeface="+mn-cs"/>
            </a:endParaRPr>
          </a:p>
        </p:txBody>
      </p:sp>
      <p:pic>
        <p:nvPicPr>
          <p:cNvPr id="3" name="Picture 2"/>
          <p:cNvPicPr>
            <a:picLocks noChangeAspect="1"/>
          </p:cNvPicPr>
          <p:nvPr/>
        </p:nvPicPr>
        <p:blipFill>
          <a:blip r:embed="rId3"/>
          <a:stretch>
            <a:fillRect/>
          </a:stretch>
        </p:blipFill>
        <p:spPr>
          <a:xfrm>
            <a:off x="10982728" y="85267"/>
            <a:ext cx="1005927" cy="6157494"/>
          </a:xfrm>
          <a:prstGeom prst="rect">
            <a:avLst/>
          </a:prstGeom>
        </p:spPr>
      </p:pic>
    </p:spTree>
    <p:extLst>
      <p:ext uri="{BB962C8B-B14F-4D97-AF65-F5344CB8AC3E}">
        <p14:creationId xmlns:p14="http://schemas.microsoft.com/office/powerpoint/2010/main" val="1097069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3"/>
          <a:stretch>
            <a:fillRect/>
          </a:stretch>
        </p:blipFill>
        <p:spPr>
          <a:xfrm>
            <a:off x="228600" y="5410200"/>
            <a:ext cx="1358318" cy="1280160"/>
          </a:xfrm>
          <a:prstGeom prst="rect">
            <a:avLst/>
          </a:prstGeom>
        </p:spPr>
      </p:pic>
      <p:sp>
        <p:nvSpPr>
          <p:cNvPr id="10" name="Content Placeholder 2"/>
          <p:cNvSpPr txBox="1">
            <a:spLocks/>
          </p:cNvSpPr>
          <p:nvPr/>
        </p:nvSpPr>
        <p:spPr>
          <a:xfrm>
            <a:off x="578144" y="1061413"/>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24473" y="762000"/>
            <a:ext cx="11286527"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274320" lvl="1" indent="0" algn="ctr">
              <a:spcBef>
                <a:spcPts val="0"/>
              </a:spcBef>
              <a:buNone/>
            </a:pPr>
            <a:r>
              <a:rPr lang="en-US" sz="2400" b="1" dirty="0" smtClean="0">
                <a:solidFill>
                  <a:schemeClr val="accent1"/>
                </a:solidFill>
              </a:rPr>
              <a:t>Sustainability Indicators</a:t>
            </a:r>
          </a:p>
          <a:p>
            <a:pPr marL="274320" lvl="1" indent="0" algn="ctr">
              <a:spcBef>
                <a:spcPts val="0"/>
              </a:spcBef>
              <a:buNone/>
            </a:pPr>
            <a:endParaRPr lang="en-US" sz="2400" b="1" dirty="0">
              <a:solidFill>
                <a:schemeClr val="accent1"/>
              </a:solidFill>
            </a:endParaRPr>
          </a:p>
          <a:p>
            <a:pPr marL="274320" lvl="1" indent="0" algn="r">
              <a:spcBef>
                <a:spcPts val="0"/>
              </a:spcBef>
              <a:buNone/>
            </a:pPr>
            <a:r>
              <a:rPr lang="en-US" sz="2400" b="1" dirty="0" smtClean="0">
                <a:solidFill>
                  <a:schemeClr val="tx1"/>
                </a:solidFill>
              </a:rPr>
              <a:t>Beneficial uses &amp; users:</a:t>
            </a:r>
          </a:p>
          <a:p>
            <a:pPr marL="274320" lvl="1" indent="0" algn="r">
              <a:spcBef>
                <a:spcPts val="0"/>
              </a:spcBef>
              <a:buNone/>
            </a:pPr>
            <a:r>
              <a:rPr lang="en-US" sz="2000" dirty="0" smtClean="0">
                <a:solidFill>
                  <a:schemeClr val="tx1"/>
                </a:solidFill>
              </a:rPr>
              <a:t>Agricultural groundwater users</a:t>
            </a:r>
          </a:p>
          <a:p>
            <a:pPr marL="274320" lvl="1" indent="0" algn="r">
              <a:spcBef>
                <a:spcPts val="0"/>
              </a:spcBef>
              <a:buNone/>
            </a:pPr>
            <a:r>
              <a:rPr lang="en-US" sz="2000" dirty="0" smtClean="0">
                <a:solidFill>
                  <a:schemeClr val="tx1"/>
                </a:solidFill>
              </a:rPr>
              <a:t>Domestic well users</a:t>
            </a:r>
          </a:p>
          <a:p>
            <a:pPr marL="274320" lvl="1" indent="0" algn="r">
              <a:spcBef>
                <a:spcPts val="0"/>
              </a:spcBef>
              <a:buNone/>
            </a:pPr>
            <a:r>
              <a:rPr lang="en-US" sz="2000" dirty="0" smtClean="0">
                <a:solidFill>
                  <a:schemeClr val="tx1"/>
                </a:solidFill>
              </a:rPr>
              <a:t>Municipal water systems</a:t>
            </a:r>
          </a:p>
          <a:p>
            <a:pPr marL="274320" lvl="1" indent="0" algn="r">
              <a:spcBef>
                <a:spcPts val="0"/>
              </a:spcBef>
              <a:buNone/>
            </a:pPr>
            <a:r>
              <a:rPr lang="en-US" sz="2000" dirty="0" smtClean="0">
                <a:solidFill>
                  <a:schemeClr val="tx1"/>
                </a:solidFill>
              </a:rPr>
              <a:t>Public water systems</a:t>
            </a:r>
          </a:p>
          <a:p>
            <a:pPr marL="274320" lvl="1" indent="0" algn="r">
              <a:spcBef>
                <a:spcPts val="0"/>
              </a:spcBef>
              <a:buNone/>
            </a:pPr>
            <a:r>
              <a:rPr lang="en-US" sz="2000" dirty="0" smtClean="0">
                <a:solidFill>
                  <a:schemeClr val="tx1"/>
                </a:solidFill>
              </a:rPr>
              <a:t>Land use agencies</a:t>
            </a:r>
          </a:p>
          <a:p>
            <a:pPr marL="274320" lvl="1" indent="0" algn="r">
              <a:spcBef>
                <a:spcPts val="0"/>
              </a:spcBef>
              <a:buNone/>
            </a:pPr>
            <a:r>
              <a:rPr lang="en-US" sz="2000" dirty="0" smtClean="0">
                <a:solidFill>
                  <a:schemeClr val="tx1"/>
                </a:solidFill>
              </a:rPr>
              <a:t>Environmental Users</a:t>
            </a:r>
          </a:p>
          <a:p>
            <a:pPr marL="274320" lvl="1" indent="0" algn="r">
              <a:spcBef>
                <a:spcPts val="0"/>
              </a:spcBef>
              <a:buNone/>
            </a:pPr>
            <a:r>
              <a:rPr lang="en-US" sz="2000" dirty="0" smtClean="0">
                <a:solidFill>
                  <a:schemeClr val="tx1"/>
                </a:solidFill>
              </a:rPr>
              <a:t>Surface water users</a:t>
            </a:r>
          </a:p>
          <a:p>
            <a:pPr marL="274320" lvl="1" indent="0" algn="r">
              <a:spcBef>
                <a:spcPts val="0"/>
              </a:spcBef>
              <a:buNone/>
            </a:pPr>
            <a:r>
              <a:rPr lang="en-US" sz="2000" dirty="0" smtClean="0">
                <a:solidFill>
                  <a:schemeClr val="tx1"/>
                </a:solidFill>
              </a:rPr>
              <a:t>California Native American Tribes</a:t>
            </a:r>
          </a:p>
          <a:p>
            <a:pPr marL="274320" lvl="1" indent="0" algn="r">
              <a:spcBef>
                <a:spcPts val="0"/>
              </a:spcBef>
              <a:buNone/>
            </a:pPr>
            <a:r>
              <a:rPr lang="en-US" sz="2000" dirty="0" smtClean="0">
                <a:solidFill>
                  <a:schemeClr val="tx1"/>
                </a:solidFill>
              </a:rPr>
              <a:t>Federal lands</a:t>
            </a:r>
          </a:p>
          <a:p>
            <a:pPr marL="274320" lvl="1" indent="0" algn="r">
              <a:spcBef>
                <a:spcPts val="0"/>
              </a:spcBef>
              <a:buNone/>
            </a:pPr>
            <a:r>
              <a:rPr lang="en-US" sz="2000" dirty="0" smtClean="0">
                <a:solidFill>
                  <a:schemeClr val="tx1"/>
                </a:solidFill>
              </a:rPr>
              <a:t>Disadvantaged Communities</a:t>
            </a:r>
          </a:p>
          <a:p>
            <a:pPr marL="548640" lvl="2" indent="0">
              <a:spcBef>
                <a:spcPts val="0"/>
              </a:spcBef>
              <a:buNone/>
            </a:pPr>
            <a:r>
              <a:rPr lang="en-US" sz="1800" dirty="0" smtClean="0">
                <a:solidFill>
                  <a:schemeClr val="tx1"/>
                </a:solidFill>
              </a:rPr>
              <a:t>		</a:t>
            </a:r>
          </a:p>
          <a:p>
            <a:pPr marL="548640" lvl="2" indent="0">
              <a:spcBef>
                <a:spcPts val="0"/>
              </a:spcBef>
              <a:buNone/>
            </a:pPr>
            <a:r>
              <a:rPr lang="en-US" sz="1800" dirty="0">
                <a:solidFill>
                  <a:schemeClr val="tx1"/>
                </a:solidFill>
              </a:rPr>
              <a:t>	</a:t>
            </a:r>
            <a:r>
              <a:rPr lang="en-US" sz="1800" dirty="0" smtClean="0">
                <a:solidFill>
                  <a:schemeClr val="tx1"/>
                </a:solidFill>
              </a:rPr>
              <a:t>	</a:t>
            </a:r>
            <a:r>
              <a:rPr lang="en-US" sz="1800" b="1" dirty="0" smtClean="0">
                <a:solidFill>
                  <a:schemeClr val="tx1"/>
                </a:solidFill>
              </a:rPr>
              <a:t>Sustainability</a:t>
            </a:r>
            <a:r>
              <a:rPr lang="en-US" sz="1800" dirty="0" smtClean="0">
                <a:solidFill>
                  <a:schemeClr val="tx1"/>
                </a:solidFill>
              </a:rPr>
              <a:t> </a:t>
            </a:r>
            <a:r>
              <a:rPr lang="en-US" sz="1800" dirty="0">
                <a:solidFill>
                  <a:schemeClr val="tx1"/>
                </a:solidFill>
              </a:rPr>
              <a:t>= Avoidance of Undesirable Results from Sustainability Indicators</a:t>
            </a:r>
            <a:endParaRPr lang="en-US" sz="1800" b="1" dirty="0">
              <a:solidFill>
                <a:schemeClr val="accent1"/>
              </a:solidFill>
            </a:endParaRPr>
          </a:p>
          <a:p>
            <a:pPr marL="274320" lvl="1" indent="0" algn="r">
              <a:spcBef>
                <a:spcPts val="0"/>
              </a:spcBef>
              <a:buNone/>
            </a:pPr>
            <a:endParaRPr lang="en-US" sz="2000" dirty="0" smtClean="0">
              <a:solidFill>
                <a:schemeClr val="tx1"/>
              </a:solidFill>
            </a:endParaRPr>
          </a:p>
          <a:p>
            <a:pPr marL="274320" lvl="1" indent="0" algn="r">
              <a:spcBef>
                <a:spcPts val="0"/>
              </a:spcBef>
              <a:buNone/>
            </a:pPr>
            <a:endParaRPr lang="en-US" sz="2400" dirty="0" smtClean="0">
              <a:solidFill>
                <a:schemeClr val="accent1"/>
              </a:solidFill>
            </a:endParaRPr>
          </a:p>
          <a:p>
            <a:pPr marL="274320" lvl="1" indent="0" algn="ctr">
              <a:spcBef>
                <a:spcPts val="0"/>
              </a:spcBef>
              <a:buNone/>
            </a:pPr>
            <a:endParaRPr lang="en-US" sz="2400" b="1" dirty="0">
              <a:solidFill>
                <a:schemeClr val="accent1"/>
              </a:solidFill>
            </a:endParaRPr>
          </a:p>
          <a:p>
            <a:pPr marL="274320" lvl="1" indent="0" algn="ctr">
              <a:spcBef>
                <a:spcPts val="0"/>
              </a:spcBef>
              <a:buNone/>
            </a:pPr>
            <a:endParaRPr lang="en-US" sz="2400" b="1" dirty="0" smtClean="0">
              <a:solidFill>
                <a:schemeClr val="accent1"/>
              </a:solidFill>
            </a:endParaRPr>
          </a:p>
          <a:p>
            <a:pPr marL="274320" lvl="1" indent="0" algn="ctr">
              <a:spcBef>
                <a:spcPts val="0"/>
              </a:spcBef>
              <a:buNone/>
            </a:pPr>
            <a:endParaRPr lang="en-US" sz="2400" b="1" dirty="0">
              <a:solidFill>
                <a:schemeClr val="accent1"/>
              </a:solidFill>
            </a:endParaRPr>
          </a:p>
          <a:p>
            <a:pPr marL="274320" lvl="1" indent="0" algn="ctr">
              <a:spcBef>
                <a:spcPts val="0"/>
              </a:spcBef>
              <a:buNone/>
            </a:pPr>
            <a:endParaRPr lang="en-US" sz="2400" b="1" dirty="0" smtClean="0">
              <a:solidFill>
                <a:schemeClr val="accent1"/>
              </a:solidFill>
            </a:endParaRPr>
          </a:p>
          <a:p>
            <a:pPr marL="274320" lvl="1" indent="0" algn="ctr">
              <a:spcBef>
                <a:spcPts val="0"/>
              </a:spcBef>
              <a:buNone/>
            </a:pPr>
            <a:endParaRPr lang="en-US" sz="2400" b="1" dirty="0">
              <a:solidFill>
                <a:schemeClr val="accent1"/>
              </a:solidFill>
            </a:endParaRPr>
          </a:p>
          <a:p>
            <a:pPr marL="274320" lvl="1" indent="0" algn="ctr">
              <a:spcBef>
                <a:spcPts val="0"/>
              </a:spcBef>
              <a:buNone/>
            </a:pPr>
            <a:endParaRPr lang="en-US" sz="2400" b="1" dirty="0" smtClean="0">
              <a:solidFill>
                <a:schemeClr val="accent1"/>
              </a:solidFill>
            </a:endParaRPr>
          </a:p>
          <a:p>
            <a:pPr marL="274320" lvl="1" indent="0" algn="ctr">
              <a:spcBef>
                <a:spcPts val="0"/>
              </a:spcBef>
              <a:buNone/>
            </a:pPr>
            <a:endParaRPr lang="en-US" sz="2400" b="1" dirty="0">
              <a:solidFill>
                <a:schemeClr val="accent1"/>
              </a:solidFill>
            </a:endParaRPr>
          </a:p>
          <a:p>
            <a:pPr marL="274320" lvl="1" indent="0" algn="ctr">
              <a:spcBef>
                <a:spcPts val="0"/>
              </a:spcBef>
              <a:buNone/>
            </a:pPr>
            <a:endParaRPr lang="en-US" sz="2400" b="1" dirty="0" smtClean="0">
              <a:solidFill>
                <a:schemeClr val="accent1"/>
              </a:solidFill>
            </a:endParaRPr>
          </a:p>
          <a:p>
            <a:pPr marL="274320" lvl="1" indent="0" algn="ctr">
              <a:spcBef>
                <a:spcPts val="0"/>
              </a:spcBef>
              <a:buNone/>
            </a:pPr>
            <a:endParaRPr lang="en-US" sz="2400" b="1" dirty="0">
              <a:solidFill>
                <a:schemeClr val="accent1"/>
              </a:solidFill>
            </a:endParaRPr>
          </a:p>
        </p:txBody>
      </p:sp>
      <p:pic>
        <p:nvPicPr>
          <p:cNvPr id="7" name="Picture 6"/>
          <p:cNvPicPr>
            <a:picLocks noChangeAspect="1"/>
          </p:cNvPicPr>
          <p:nvPr/>
        </p:nvPicPr>
        <p:blipFill>
          <a:blip r:embed="rId4"/>
          <a:stretch>
            <a:fillRect/>
          </a:stretch>
        </p:blipFill>
        <p:spPr>
          <a:xfrm>
            <a:off x="295792" y="2032388"/>
            <a:ext cx="7589520" cy="3160931"/>
          </a:xfrm>
          <a:prstGeom prst="rect">
            <a:avLst/>
          </a:prstGeom>
        </p:spPr>
      </p:pic>
      <p:pic>
        <p:nvPicPr>
          <p:cNvPr id="3" name="Picture 2"/>
          <p:cNvPicPr>
            <a:picLocks noChangeAspect="1"/>
          </p:cNvPicPr>
          <p:nvPr/>
        </p:nvPicPr>
        <p:blipFill>
          <a:blip r:embed="rId5"/>
          <a:stretch>
            <a:fillRect/>
          </a:stretch>
        </p:blipFill>
        <p:spPr>
          <a:xfrm>
            <a:off x="3741384" y="2833038"/>
            <a:ext cx="823031" cy="1286308"/>
          </a:xfrm>
          <a:prstGeom prst="rect">
            <a:avLst/>
          </a:prstGeom>
        </p:spPr>
      </p:pic>
    </p:spTree>
    <p:extLst>
      <p:ext uri="{BB962C8B-B14F-4D97-AF65-F5344CB8AC3E}">
        <p14:creationId xmlns:p14="http://schemas.microsoft.com/office/powerpoint/2010/main" val="3038835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274320" lvl="1" indent="0">
              <a:spcBef>
                <a:spcPts val="0"/>
              </a:spcBef>
              <a:buNone/>
            </a:pPr>
            <a:endParaRPr lang="en-US" sz="2700" dirty="0" smtClean="0">
              <a:solidFill>
                <a:schemeClr val="tx1"/>
              </a:solidFill>
            </a:endParaRPr>
          </a:p>
        </p:txBody>
      </p:sp>
      <p:sp>
        <p:nvSpPr>
          <p:cNvPr id="7" name="Content Placeholder 2"/>
          <p:cNvSpPr txBox="1">
            <a:spLocks/>
          </p:cNvSpPr>
          <p:nvPr/>
        </p:nvSpPr>
        <p:spPr>
          <a:xfrm>
            <a:off x="651115" y="1537226"/>
            <a:ext cx="10513058" cy="4296701"/>
          </a:xfrm>
          <a:prstGeom prst="rect">
            <a:avLst/>
          </a:prstGeom>
        </p:spPr>
        <p:txBody>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400" b="1" dirty="0" smtClean="0">
                <a:solidFill>
                  <a:schemeClr val="accent1"/>
                </a:solidFill>
              </a:rPr>
              <a:t>Undesirable Results and Minimum Thresholds</a:t>
            </a:r>
          </a:p>
          <a:p>
            <a:pPr>
              <a:buClrTx/>
              <a:buFont typeface="Wingdings" panose="05000000000000000000" pitchFamily="2" charset="2"/>
              <a:buChar char="Ø"/>
            </a:pPr>
            <a:r>
              <a:rPr lang="en-US" sz="2800" dirty="0" smtClean="0">
                <a:solidFill>
                  <a:schemeClr val="tx1"/>
                </a:solidFill>
              </a:rPr>
              <a:t>A </a:t>
            </a:r>
            <a:r>
              <a:rPr lang="en-US" sz="2800" dirty="0" smtClean="0">
                <a:solidFill>
                  <a:schemeClr val="accent1"/>
                </a:solidFill>
              </a:rPr>
              <a:t>Minimum Threshold </a:t>
            </a:r>
            <a:r>
              <a:rPr lang="en-US" sz="2800" dirty="0" smtClean="0">
                <a:solidFill>
                  <a:schemeClr val="tx1"/>
                </a:solidFill>
              </a:rPr>
              <a:t>is set at the point of where an </a:t>
            </a:r>
            <a:r>
              <a:rPr lang="en-US" sz="2800" dirty="0">
                <a:solidFill>
                  <a:schemeClr val="accent1"/>
                </a:solidFill>
              </a:rPr>
              <a:t>Undesirable </a:t>
            </a:r>
            <a:r>
              <a:rPr lang="en-US" sz="2800" dirty="0" smtClean="0">
                <a:solidFill>
                  <a:schemeClr val="accent1"/>
                </a:solidFill>
              </a:rPr>
              <a:t>Result </a:t>
            </a:r>
            <a:r>
              <a:rPr lang="en-US" sz="2800" dirty="0" smtClean="0">
                <a:solidFill>
                  <a:schemeClr val="tx1"/>
                </a:solidFill>
              </a:rPr>
              <a:t>would occur </a:t>
            </a:r>
          </a:p>
          <a:p>
            <a:pPr>
              <a:buClrTx/>
              <a:buFont typeface="Wingdings" panose="05000000000000000000" pitchFamily="2" charset="2"/>
              <a:buChar char="Ø"/>
            </a:pPr>
            <a:r>
              <a:rPr lang="en-US" sz="2800" dirty="0" smtClean="0">
                <a:solidFill>
                  <a:schemeClr val="tx1"/>
                </a:solidFill>
              </a:rPr>
              <a:t>Setting the </a:t>
            </a:r>
            <a:r>
              <a:rPr lang="en-US" sz="2800" dirty="0" smtClean="0">
                <a:solidFill>
                  <a:schemeClr val="accent1"/>
                </a:solidFill>
              </a:rPr>
              <a:t>Minimum Threshold </a:t>
            </a:r>
            <a:r>
              <a:rPr lang="en-US" sz="2800" dirty="0" smtClean="0">
                <a:solidFill>
                  <a:schemeClr val="tx1"/>
                </a:solidFill>
              </a:rPr>
              <a:t>must consider and describe:</a:t>
            </a:r>
            <a:endParaRPr lang="en-US" sz="2800" dirty="0">
              <a:solidFill>
                <a:schemeClr val="tx1"/>
              </a:solidFill>
            </a:endParaRPr>
          </a:p>
          <a:p>
            <a:pPr lvl="1">
              <a:buClrTx/>
              <a:buFont typeface="Wingdings" panose="05000000000000000000" pitchFamily="2" charset="2"/>
              <a:buChar char="Ø"/>
            </a:pPr>
            <a:r>
              <a:rPr lang="en-US" sz="2000" dirty="0" smtClean="0">
                <a:solidFill>
                  <a:schemeClr val="tx1"/>
                </a:solidFill>
              </a:rPr>
              <a:t>The factor and causes leading </a:t>
            </a:r>
            <a:r>
              <a:rPr lang="en-US" sz="2000" dirty="0">
                <a:solidFill>
                  <a:schemeClr val="tx1"/>
                </a:solidFill>
              </a:rPr>
              <a:t>to </a:t>
            </a:r>
            <a:r>
              <a:rPr lang="en-US" sz="2000" dirty="0" smtClean="0">
                <a:solidFill>
                  <a:schemeClr val="tx1"/>
                </a:solidFill>
              </a:rPr>
              <a:t>an Undesirable Result</a:t>
            </a:r>
            <a:endParaRPr lang="en-US" sz="2000" dirty="0">
              <a:solidFill>
                <a:schemeClr val="tx1"/>
              </a:solidFill>
            </a:endParaRPr>
          </a:p>
          <a:p>
            <a:pPr lvl="1">
              <a:buClrTx/>
              <a:buFont typeface="Wingdings" panose="05000000000000000000" pitchFamily="2" charset="2"/>
              <a:buChar char="Ø"/>
            </a:pPr>
            <a:r>
              <a:rPr lang="en-US" sz="2000" dirty="0" smtClean="0">
                <a:solidFill>
                  <a:schemeClr val="tx1"/>
                </a:solidFill>
              </a:rPr>
              <a:t>The </a:t>
            </a:r>
            <a:r>
              <a:rPr lang="en-US" sz="2000" dirty="0">
                <a:solidFill>
                  <a:schemeClr val="tx1"/>
                </a:solidFill>
              </a:rPr>
              <a:t>effects of the </a:t>
            </a:r>
            <a:r>
              <a:rPr lang="en-US" sz="2000" dirty="0" smtClean="0">
                <a:solidFill>
                  <a:schemeClr val="tx1"/>
                </a:solidFill>
              </a:rPr>
              <a:t>Undesirable Result </a:t>
            </a:r>
            <a:r>
              <a:rPr lang="en-US" sz="2000" dirty="0">
                <a:solidFill>
                  <a:schemeClr val="tx1"/>
                </a:solidFill>
              </a:rPr>
              <a:t>on beneficial uses and users of </a:t>
            </a:r>
            <a:r>
              <a:rPr lang="en-US" sz="2000" dirty="0" smtClean="0">
                <a:solidFill>
                  <a:schemeClr val="tx1"/>
                </a:solidFill>
              </a:rPr>
              <a:t>groundwater</a:t>
            </a:r>
          </a:p>
          <a:p>
            <a:pPr>
              <a:buClrTx/>
              <a:buFont typeface="Wingdings" panose="05000000000000000000" pitchFamily="2" charset="2"/>
              <a:buChar char="Ø"/>
            </a:pPr>
            <a:r>
              <a:rPr lang="en-US" sz="2800" dirty="0" smtClean="0">
                <a:solidFill>
                  <a:schemeClr val="tx1"/>
                </a:solidFill>
              </a:rPr>
              <a:t>Operational flexibility of the basin through </a:t>
            </a:r>
            <a:r>
              <a:rPr lang="en-US" sz="2800" dirty="0" smtClean="0">
                <a:solidFill>
                  <a:schemeClr val="accent1"/>
                </a:solidFill>
              </a:rPr>
              <a:t>Measurable Objectives</a:t>
            </a:r>
            <a:endParaRPr lang="en-US" sz="2800" dirty="0">
              <a:solidFill>
                <a:schemeClr val="accent1"/>
              </a:solidFill>
            </a:endParaRPr>
          </a:p>
          <a:p>
            <a:pPr>
              <a:buFont typeface="Wingdings" panose="05000000000000000000" pitchFamily="2" charset="2"/>
              <a:buChar char="Ø"/>
            </a:pPr>
            <a:endParaRPr lang="en-US" sz="2000" dirty="0" smtClean="0">
              <a:solidFill>
                <a:schemeClr val="tx1"/>
              </a:solidFill>
            </a:endParaRPr>
          </a:p>
        </p:txBody>
      </p:sp>
      <p:sp>
        <p:nvSpPr>
          <p:cNvPr id="8" name="Content Placeholder 2"/>
          <p:cNvSpPr txBox="1">
            <a:spLocks/>
          </p:cNvSpPr>
          <p:nvPr/>
        </p:nvSpPr>
        <p:spPr>
          <a:xfrm>
            <a:off x="1154449" y="3095486"/>
            <a:ext cx="9506391" cy="242882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Tx/>
              <a:buFont typeface="Wingdings" panose="05000000000000000000" pitchFamily="2" charset="2"/>
              <a:buChar char="Ø"/>
            </a:pPr>
            <a:endParaRPr lang="en-US" sz="2400" dirty="0" smtClean="0">
              <a:solidFill>
                <a:schemeClr val="tx1"/>
              </a:solidFill>
            </a:endParaRPr>
          </a:p>
        </p:txBody>
      </p:sp>
      <p:pic>
        <p:nvPicPr>
          <p:cNvPr id="3" name="Picture 2"/>
          <p:cNvPicPr>
            <a:picLocks noChangeAspect="1"/>
          </p:cNvPicPr>
          <p:nvPr/>
        </p:nvPicPr>
        <p:blipFill>
          <a:blip r:embed="rId3"/>
          <a:stretch>
            <a:fillRect/>
          </a:stretch>
        </p:blipFill>
        <p:spPr>
          <a:xfrm>
            <a:off x="10974153" y="199214"/>
            <a:ext cx="999831" cy="6157494"/>
          </a:xfrm>
          <a:prstGeom prst="rect">
            <a:avLst/>
          </a:prstGeom>
        </p:spPr>
      </p:pic>
      <p:pic>
        <p:nvPicPr>
          <p:cNvPr id="9" name="Picture 8"/>
          <p:cNvPicPr>
            <a:picLocks noChangeAspect="1"/>
          </p:cNvPicPr>
          <p:nvPr/>
        </p:nvPicPr>
        <p:blipFill>
          <a:blip r:embed="rId4"/>
          <a:stretch>
            <a:fillRect/>
          </a:stretch>
        </p:blipFill>
        <p:spPr>
          <a:xfrm>
            <a:off x="11098112" y="4065982"/>
            <a:ext cx="822960" cy="1200713"/>
          </a:xfrm>
          <a:prstGeom prst="rect">
            <a:avLst/>
          </a:prstGeom>
        </p:spPr>
      </p:pic>
    </p:spTree>
    <p:extLst>
      <p:ext uri="{BB962C8B-B14F-4D97-AF65-F5344CB8AC3E}">
        <p14:creationId xmlns:p14="http://schemas.microsoft.com/office/powerpoint/2010/main" val="3217797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274320" lvl="1" indent="0">
              <a:spcBef>
                <a:spcPts val="0"/>
              </a:spcBef>
              <a:buNone/>
            </a:pPr>
            <a:endParaRPr lang="en-US" sz="2700" dirty="0" smtClean="0">
              <a:solidFill>
                <a:schemeClr val="tx1"/>
              </a:solidFill>
            </a:endParaRPr>
          </a:p>
        </p:txBody>
      </p:sp>
      <p:pic>
        <p:nvPicPr>
          <p:cNvPr id="3" name="Picture 2"/>
          <p:cNvPicPr>
            <a:picLocks noChangeAspect="1"/>
          </p:cNvPicPr>
          <p:nvPr/>
        </p:nvPicPr>
        <p:blipFill>
          <a:blip r:embed="rId3"/>
          <a:stretch>
            <a:fillRect/>
          </a:stretch>
        </p:blipFill>
        <p:spPr>
          <a:xfrm>
            <a:off x="1230969" y="1482114"/>
            <a:ext cx="9723963" cy="4109060"/>
          </a:xfrm>
          <a:prstGeom prst="rect">
            <a:avLst/>
          </a:prstGeom>
        </p:spPr>
      </p:pic>
    </p:spTree>
    <p:extLst>
      <p:ext uri="{BB962C8B-B14F-4D97-AF65-F5344CB8AC3E}">
        <p14:creationId xmlns:p14="http://schemas.microsoft.com/office/powerpoint/2010/main" val="1702452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0" indent="0" algn="ctr">
              <a:buNone/>
            </a:pPr>
            <a:r>
              <a:rPr lang="en-US" sz="2400" b="1" dirty="0" smtClean="0">
                <a:solidFill>
                  <a:schemeClr val="accent1"/>
                </a:solidFill>
              </a:rPr>
              <a:t>Measurable </a:t>
            </a:r>
            <a:r>
              <a:rPr lang="en-US" sz="2400" b="1" dirty="0">
                <a:solidFill>
                  <a:schemeClr val="accent1"/>
                </a:solidFill>
              </a:rPr>
              <a:t>Objectives</a:t>
            </a:r>
          </a:p>
          <a:p>
            <a:pPr>
              <a:buFont typeface="Wingdings" panose="05000000000000000000" pitchFamily="2" charset="2"/>
              <a:buChar char="Ø"/>
            </a:pPr>
            <a:r>
              <a:rPr lang="en-US" sz="2400" dirty="0">
                <a:solidFill>
                  <a:schemeClr val="tx1"/>
                </a:solidFill>
              </a:rPr>
              <a:t>A quantitative target that will achieve the sustainability goal within 20 years. </a:t>
            </a:r>
          </a:p>
          <a:p>
            <a:pPr>
              <a:buFont typeface="Wingdings" panose="05000000000000000000" pitchFamily="2" charset="2"/>
              <a:buChar char="Ø"/>
            </a:pPr>
            <a:r>
              <a:rPr lang="en-US" sz="2400" dirty="0" smtClean="0">
                <a:solidFill>
                  <a:schemeClr val="tx1"/>
                </a:solidFill>
              </a:rPr>
              <a:t>Operational flexibility between </a:t>
            </a:r>
            <a:r>
              <a:rPr lang="en-US" sz="2400" dirty="0">
                <a:solidFill>
                  <a:schemeClr val="tx1"/>
                </a:solidFill>
              </a:rPr>
              <a:t>the minimum threshold and measurable objective that will accommodate </a:t>
            </a:r>
            <a:r>
              <a:rPr lang="en-US" sz="2400" dirty="0" smtClean="0">
                <a:solidFill>
                  <a:schemeClr val="tx1"/>
                </a:solidFill>
              </a:rPr>
              <a:t>most droughts</a:t>
            </a:r>
            <a:r>
              <a:rPr lang="en-US" sz="2400" dirty="0">
                <a:solidFill>
                  <a:schemeClr val="tx1"/>
                </a:solidFill>
              </a:rPr>
              <a:t>, climate change, groundwater management activities and </a:t>
            </a:r>
            <a:r>
              <a:rPr lang="en-US" sz="2400" dirty="0" smtClean="0">
                <a:solidFill>
                  <a:schemeClr val="tx1"/>
                </a:solidFill>
              </a:rPr>
              <a:t>uncertainty</a:t>
            </a:r>
            <a:endParaRPr lang="en-US" sz="2400" dirty="0">
              <a:solidFill>
                <a:schemeClr val="tx1"/>
              </a:solidFill>
            </a:endParaRPr>
          </a:p>
          <a:p>
            <a:pPr>
              <a:buFont typeface="Wingdings" panose="05000000000000000000" pitchFamily="2" charset="2"/>
              <a:buChar char="Ø"/>
            </a:pPr>
            <a:r>
              <a:rPr lang="en-US" sz="2400" dirty="0" smtClean="0">
                <a:solidFill>
                  <a:schemeClr val="tx1"/>
                </a:solidFill>
              </a:rPr>
              <a:t>Should achieve 5-year </a:t>
            </a:r>
            <a:r>
              <a:rPr lang="en-US" sz="2400" dirty="0">
                <a:solidFill>
                  <a:schemeClr val="tx1"/>
                </a:solidFill>
              </a:rPr>
              <a:t>interim milestones </a:t>
            </a:r>
            <a:r>
              <a:rPr lang="en-US" sz="2400" dirty="0" smtClean="0">
                <a:solidFill>
                  <a:schemeClr val="tx1"/>
                </a:solidFill>
              </a:rPr>
              <a:t>from representative </a:t>
            </a:r>
            <a:r>
              <a:rPr lang="en-US" sz="2400" dirty="0">
                <a:solidFill>
                  <a:schemeClr val="tx1"/>
                </a:solidFill>
              </a:rPr>
              <a:t>monitoring </a:t>
            </a:r>
            <a:r>
              <a:rPr lang="en-US" sz="2400" dirty="0" smtClean="0">
                <a:solidFill>
                  <a:schemeClr val="tx1"/>
                </a:solidFill>
              </a:rPr>
              <a:t>site data</a:t>
            </a:r>
            <a:endParaRPr lang="en-US" sz="2400" dirty="0">
              <a:solidFill>
                <a:schemeClr val="tx1"/>
              </a:solidFill>
            </a:endParaRPr>
          </a:p>
          <a:p>
            <a:pPr>
              <a:buFont typeface="Wingdings" panose="05000000000000000000" pitchFamily="2" charset="2"/>
              <a:buChar char="Ø"/>
            </a:pPr>
            <a:r>
              <a:rPr lang="en-US" sz="2400" dirty="0" smtClean="0">
                <a:solidFill>
                  <a:schemeClr val="tx1"/>
                </a:solidFill>
              </a:rPr>
              <a:t>Modifications may be necessary if interim milestones are not met</a:t>
            </a:r>
            <a:endParaRPr lang="en-US" sz="2400" b="1" dirty="0">
              <a:solidFill>
                <a:schemeClr val="tx1"/>
              </a:solidFill>
            </a:endParaRPr>
          </a:p>
          <a:p>
            <a:pPr marL="274320" lvl="1" indent="0">
              <a:spcBef>
                <a:spcPts val="0"/>
              </a:spcBef>
              <a:buNone/>
            </a:pPr>
            <a:endParaRPr lang="en-US" sz="2400" dirty="0" smtClean="0">
              <a:solidFill>
                <a:schemeClr val="tx1"/>
              </a:solidFill>
            </a:endParaRPr>
          </a:p>
        </p:txBody>
      </p:sp>
    </p:spTree>
    <p:extLst>
      <p:ext uri="{BB962C8B-B14F-4D97-AF65-F5344CB8AC3E}">
        <p14:creationId xmlns:p14="http://schemas.microsoft.com/office/powerpoint/2010/main" val="783392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Representative Monitoring Sites</a:t>
            </a:r>
          </a:p>
          <a:p>
            <a:pPr>
              <a:buFont typeface="Wingdings" panose="05000000000000000000" pitchFamily="2" charset="2"/>
              <a:buChar char="Ø"/>
            </a:pPr>
            <a:r>
              <a:rPr lang="en-US" sz="2400" dirty="0" smtClean="0">
                <a:solidFill>
                  <a:schemeClr val="tx1"/>
                </a:solidFill>
              </a:rPr>
              <a:t>Compliance through monitoring </a:t>
            </a:r>
          </a:p>
          <a:p>
            <a:pPr marL="0" indent="0">
              <a:buNone/>
            </a:pPr>
            <a:r>
              <a:rPr lang="en-US" sz="2400" dirty="0" smtClean="0">
                <a:solidFill>
                  <a:schemeClr val="tx1"/>
                </a:solidFill>
              </a:rPr>
              <a:t>    not modeling</a:t>
            </a:r>
          </a:p>
          <a:p>
            <a:pPr>
              <a:buFont typeface="Wingdings" panose="05000000000000000000" pitchFamily="2" charset="2"/>
              <a:buChar char="Ø"/>
            </a:pPr>
            <a:r>
              <a:rPr lang="en-US" sz="2400" dirty="0" smtClean="0">
                <a:solidFill>
                  <a:schemeClr val="tx1"/>
                </a:solidFill>
              </a:rPr>
              <a:t>Subset of the monitoring network</a:t>
            </a:r>
          </a:p>
          <a:p>
            <a:pPr>
              <a:buFont typeface="Wingdings" panose="05000000000000000000" pitchFamily="2" charset="2"/>
              <a:buChar char="Ø"/>
            </a:pPr>
            <a:r>
              <a:rPr lang="en-US" sz="2400" dirty="0" smtClean="0">
                <a:solidFill>
                  <a:schemeClr val="tx1"/>
                </a:solidFill>
              </a:rPr>
              <a:t>Quantitative measure indicating</a:t>
            </a:r>
          </a:p>
          <a:p>
            <a:pPr marL="0" indent="0">
              <a:buNone/>
            </a:pPr>
            <a:r>
              <a:rPr lang="en-US" sz="2400" dirty="0">
                <a:solidFill>
                  <a:schemeClr val="tx1"/>
                </a:solidFill>
              </a:rPr>
              <a:t> </a:t>
            </a:r>
            <a:r>
              <a:rPr lang="en-US" sz="2400" dirty="0" smtClean="0">
                <a:solidFill>
                  <a:schemeClr val="tx1"/>
                </a:solidFill>
              </a:rPr>
              <a:t>   whether minimum thresholds,</a:t>
            </a:r>
          </a:p>
          <a:p>
            <a:pPr marL="0" indent="0">
              <a:buNone/>
            </a:pPr>
            <a:r>
              <a:rPr lang="en-US" sz="2400" dirty="0" smtClean="0">
                <a:solidFill>
                  <a:schemeClr val="tx1"/>
                </a:solidFill>
              </a:rPr>
              <a:t>    measurable objectives and </a:t>
            </a:r>
          </a:p>
          <a:p>
            <a:pPr marL="0" indent="0">
              <a:buNone/>
            </a:pPr>
            <a:r>
              <a:rPr lang="en-US" sz="2400" dirty="0">
                <a:solidFill>
                  <a:schemeClr val="tx1"/>
                </a:solidFill>
              </a:rPr>
              <a:t> </a:t>
            </a:r>
            <a:r>
              <a:rPr lang="en-US" sz="2400" dirty="0" smtClean="0">
                <a:solidFill>
                  <a:schemeClr val="tx1"/>
                </a:solidFill>
              </a:rPr>
              <a:t>   interim milestones are being met</a:t>
            </a:r>
          </a:p>
          <a:p>
            <a:pPr>
              <a:buFont typeface="Wingdings" panose="05000000000000000000" pitchFamily="2" charset="2"/>
              <a:buChar char="Ø"/>
            </a:pPr>
            <a:r>
              <a:rPr lang="en-US" sz="2400" dirty="0" smtClean="0">
                <a:solidFill>
                  <a:schemeClr val="tx1"/>
                </a:solidFill>
              </a:rPr>
              <a:t>Measures one or more </a:t>
            </a:r>
          </a:p>
          <a:p>
            <a:pPr marL="0" indent="0">
              <a:buNone/>
            </a:pPr>
            <a:r>
              <a:rPr lang="en-US" sz="2400" dirty="0">
                <a:solidFill>
                  <a:schemeClr val="tx1"/>
                </a:solidFill>
              </a:rPr>
              <a:t> </a:t>
            </a:r>
            <a:r>
              <a:rPr lang="en-US" sz="2400" dirty="0" smtClean="0">
                <a:solidFill>
                  <a:schemeClr val="tx1"/>
                </a:solidFill>
              </a:rPr>
              <a:t>  sustainability indicator</a:t>
            </a:r>
            <a:endParaRPr lang="en-US" sz="2400" dirty="0">
              <a:solidFill>
                <a:schemeClr val="tx1"/>
              </a:solidFill>
            </a:endParaRPr>
          </a:p>
          <a:p>
            <a:pPr marL="274320" lvl="1" indent="0">
              <a:spcBef>
                <a:spcPts val="0"/>
              </a:spcBef>
              <a:buNone/>
            </a:pPr>
            <a:endParaRPr lang="en-US" sz="2400" dirty="0" smtClean="0">
              <a:solidFill>
                <a:schemeClr val="tx1"/>
              </a:solidFill>
            </a:endParaRPr>
          </a:p>
        </p:txBody>
      </p:sp>
      <p:pic>
        <p:nvPicPr>
          <p:cNvPr id="3" name="Picture 2"/>
          <p:cNvPicPr>
            <a:picLocks noChangeAspect="1"/>
          </p:cNvPicPr>
          <p:nvPr/>
        </p:nvPicPr>
        <p:blipFill>
          <a:blip r:embed="rId3"/>
          <a:stretch>
            <a:fillRect/>
          </a:stretch>
        </p:blipFill>
        <p:spPr>
          <a:xfrm>
            <a:off x="5685064" y="1557428"/>
            <a:ext cx="6217920" cy="3022820"/>
          </a:xfrm>
          <a:prstGeom prst="rect">
            <a:avLst/>
          </a:prstGeom>
        </p:spPr>
      </p:pic>
      <p:pic>
        <p:nvPicPr>
          <p:cNvPr id="7" name="Picture 6"/>
          <p:cNvPicPr>
            <a:picLocks noChangeAspect="1"/>
          </p:cNvPicPr>
          <p:nvPr/>
        </p:nvPicPr>
        <p:blipFill>
          <a:blip r:embed="rId4"/>
          <a:stretch>
            <a:fillRect/>
          </a:stretch>
        </p:blipFill>
        <p:spPr>
          <a:xfrm>
            <a:off x="6400800" y="4632405"/>
            <a:ext cx="4480560" cy="900449"/>
          </a:xfrm>
          <a:prstGeom prst="rect">
            <a:avLst/>
          </a:prstGeom>
        </p:spPr>
      </p:pic>
    </p:spTree>
    <p:extLst>
      <p:ext uri="{BB962C8B-B14F-4D97-AF65-F5344CB8AC3E}">
        <p14:creationId xmlns:p14="http://schemas.microsoft.com/office/powerpoint/2010/main" val="51052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685800" y="914401"/>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a:p>
            <a:pPr marL="0" indent="0" algn="ctr">
              <a:buNone/>
            </a:pPr>
            <a:r>
              <a:rPr lang="en-US" sz="2400" b="1" dirty="0" smtClean="0">
                <a:solidFill>
                  <a:schemeClr val="accent1"/>
                </a:solidFill>
              </a:rPr>
              <a:t>Measurable Objectives</a:t>
            </a:r>
          </a:p>
          <a:p>
            <a:pPr>
              <a:buFont typeface="Wingdings" panose="05000000000000000000" pitchFamily="2" charset="2"/>
              <a:buChar char="Ø"/>
            </a:pPr>
            <a:endParaRPr lang="en-US" dirty="0" smtClean="0"/>
          </a:p>
          <a:p>
            <a:pPr marL="0" indent="0">
              <a:buNone/>
            </a:pPr>
            <a:endParaRPr lang="en-US" sz="2800" b="1" dirty="0" smtClean="0">
              <a:solidFill>
                <a:schemeClr val="accent1"/>
              </a:solidFill>
            </a:endParaRPr>
          </a:p>
          <a:p>
            <a:pPr lvl="1">
              <a:buFont typeface="Wingdings" panose="05000000000000000000" pitchFamily="2" charset="2"/>
              <a:buChar char="Ø"/>
            </a:pPr>
            <a:endParaRPr lang="en-US" sz="2800" dirty="0" smtClean="0"/>
          </a:p>
          <a:p>
            <a:endParaRPr lang="en-US" sz="2800" dirty="0"/>
          </a:p>
          <a:p>
            <a:endParaRPr lang="en-US" sz="2800" dirty="0" smtClean="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203" y="2050400"/>
            <a:ext cx="6899497" cy="430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772400" y="2050400"/>
            <a:ext cx="4211409" cy="615553"/>
          </a:xfrm>
          <a:prstGeom prst="rect">
            <a:avLst/>
          </a:prstGeom>
          <a:noFill/>
        </p:spPr>
        <p:txBody>
          <a:bodyPr wrap="none" rtlCol="0">
            <a:spAutoFit/>
          </a:bodyPr>
          <a:lstStyle/>
          <a:p>
            <a:r>
              <a:rPr lang="en-US" dirty="0" smtClean="0"/>
              <a:t>“</a:t>
            </a:r>
            <a:r>
              <a:rPr lang="en-US" sz="1600" b="1" dirty="0" smtClean="0"/>
              <a:t>Best Management Practice 6:</a:t>
            </a:r>
          </a:p>
          <a:p>
            <a:r>
              <a:rPr lang="en-US" sz="1600" b="1" dirty="0" smtClean="0"/>
              <a:t>Sustainable Management Criteria” (DWR)</a:t>
            </a:r>
            <a:endParaRPr lang="en-US" sz="1600" b="1" dirty="0"/>
          </a:p>
        </p:txBody>
      </p:sp>
      <p:sp>
        <p:nvSpPr>
          <p:cNvPr id="8"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spTree>
    <p:extLst>
      <p:ext uri="{BB962C8B-B14F-4D97-AF65-F5344CB8AC3E}">
        <p14:creationId xmlns:p14="http://schemas.microsoft.com/office/powerpoint/2010/main" val="7194797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8" name="Content Placeholder 2">
            <a:extLst>
              <a:ext uri="{FF2B5EF4-FFF2-40B4-BE49-F238E27FC236}">
                <a16:creationId xmlns:a16="http://schemas.microsoft.com/office/drawing/2014/main" id="{8F71DB27-A01F-481B-B88A-EE6A6D5205E4}"/>
              </a:ext>
            </a:extLst>
          </p:cNvPr>
          <p:cNvSpPr txBox="1">
            <a:spLocks/>
          </p:cNvSpPr>
          <p:nvPr/>
        </p:nvSpPr>
        <p:spPr>
          <a:xfrm>
            <a:off x="1219200" y="1763757"/>
            <a:ext cx="8946541" cy="3374447"/>
          </a:xfrm>
          <a:prstGeom prst="rect">
            <a:avLst/>
          </a:prstGeom>
        </p:spPr>
        <p:txBody>
          <a:bodyPr vert="horz" lIns="91440" tIns="45720" rIns="91440" bIns="45720" rtlCol="0" anchor="t">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400" b="1" dirty="0" smtClean="0">
                <a:solidFill>
                  <a:schemeClr val="tx1"/>
                </a:solidFill>
              </a:rPr>
              <a:t>Schedule</a:t>
            </a:r>
          </a:p>
          <a:p>
            <a:pPr>
              <a:buFont typeface="Wingdings" panose="05000000000000000000" pitchFamily="2" charset="2"/>
              <a:buChar char="Ø"/>
            </a:pPr>
            <a:endParaRPr lang="en-US" sz="2400" dirty="0" smtClean="0">
              <a:solidFill>
                <a:schemeClr val="tx1"/>
              </a:solidFill>
            </a:endParaRPr>
          </a:p>
          <a:p>
            <a:pPr>
              <a:buFont typeface="Wingdings" panose="05000000000000000000" pitchFamily="2" charset="2"/>
              <a:buChar char="Ø"/>
            </a:pPr>
            <a:r>
              <a:rPr lang="en-US" sz="2400" dirty="0" smtClean="0">
                <a:solidFill>
                  <a:schemeClr val="tx1"/>
                </a:solidFill>
              </a:rPr>
              <a:t>February 10, 2020 – Vina GSA Board Workshop – SMCs</a:t>
            </a:r>
          </a:p>
          <a:p>
            <a:pPr>
              <a:buFont typeface="Wingdings" panose="05000000000000000000" pitchFamily="2" charset="2"/>
              <a:buChar char="Ø"/>
            </a:pPr>
            <a:r>
              <a:rPr lang="en-US" sz="2400" dirty="0" smtClean="0">
                <a:solidFill>
                  <a:schemeClr val="tx1"/>
                </a:solidFill>
                <a:highlight>
                  <a:srgbClr val="FFFF00"/>
                </a:highlight>
              </a:rPr>
              <a:t>February 16, 2020 – Start of 30-Day Public Review of SMCs</a:t>
            </a:r>
          </a:p>
          <a:p>
            <a:pPr>
              <a:buFont typeface="Wingdings" panose="05000000000000000000" pitchFamily="2" charset="2"/>
              <a:buChar char="Ø"/>
            </a:pPr>
            <a:r>
              <a:rPr lang="en-US" sz="2400" dirty="0" smtClean="0">
                <a:solidFill>
                  <a:schemeClr val="tx1"/>
                </a:solidFill>
              </a:rPr>
              <a:t>March 16, 2020 – Discuss SMC Public Comments</a:t>
            </a:r>
          </a:p>
          <a:p>
            <a:endParaRPr lang="en-US" dirty="0" smtClean="0"/>
          </a:p>
          <a:p>
            <a:endParaRPr lang="en-US" dirty="0">
              <a:solidFill>
                <a:srgbClr val="FFFF00"/>
              </a:solidFill>
            </a:endParaRPr>
          </a:p>
        </p:txBody>
      </p:sp>
    </p:spTree>
    <p:extLst>
      <p:ext uri="{BB962C8B-B14F-4D97-AF65-F5344CB8AC3E}">
        <p14:creationId xmlns:p14="http://schemas.microsoft.com/office/powerpoint/2010/main" val="1766425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8" name="Title 1">
            <a:extLst>
              <a:ext uri="{FF2B5EF4-FFF2-40B4-BE49-F238E27FC236}">
                <a16:creationId xmlns:a16="http://schemas.microsoft.com/office/drawing/2014/main" id="{A3B2C6CD-0A0E-4D82-BE3C-74E38E7971DD}"/>
              </a:ext>
            </a:extLst>
          </p:cNvPr>
          <p:cNvSpPr txBox="1">
            <a:spLocks/>
          </p:cNvSpPr>
          <p:nvPr/>
        </p:nvSpPr>
        <p:spPr>
          <a:xfrm>
            <a:off x="1390589" y="2672882"/>
            <a:ext cx="9404723" cy="1400530"/>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2800" b="1" dirty="0" smtClean="0">
                <a:solidFill>
                  <a:schemeClr val="tx1"/>
                </a:solidFill>
                <a:latin typeface="+mn-lt"/>
              </a:rPr>
              <a:t>Sustainable Management Criteria Strawman</a:t>
            </a:r>
            <a:endParaRPr lang="en-US" sz="2800" b="1" dirty="0">
              <a:solidFill>
                <a:schemeClr val="tx1"/>
              </a:solidFill>
              <a:latin typeface="+mn-lt"/>
            </a:endParaRPr>
          </a:p>
        </p:txBody>
      </p:sp>
    </p:spTree>
    <p:extLst>
      <p:ext uri="{BB962C8B-B14F-4D97-AF65-F5344CB8AC3E}">
        <p14:creationId xmlns:p14="http://schemas.microsoft.com/office/powerpoint/2010/main" val="273942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Groundwater Sustainability Plan</a:t>
            </a:r>
          </a:p>
        </p:txBody>
      </p:sp>
      <p:sp>
        <p:nvSpPr>
          <p:cNvPr id="6" name="Content Placeholder 4"/>
          <p:cNvSpPr txBox="1">
            <a:spLocks/>
          </p:cNvSpPr>
          <p:nvPr/>
        </p:nvSpPr>
        <p:spPr>
          <a:xfrm>
            <a:off x="838200" y="1746504"/>
            <a:ext cx="8229600" cy="4648200"/>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r>
              <a:rPr lang="en-US" sz="1500" b="1" dirty="0" smtClean="0"/>
              <a:t>1. </a:t>
            </a:r>
            <a:r>
              <a:rPr lang="en-US" sz="1500" b="1" dirty="0" smtClean="0">
                <a:solidFill>
                  <a:schemeClr val="tx1"/>
                </a:solidFill>
              </a:rPr>
              <a:t>Administrative Information</a:t>
            </a:r>
          </a:p>
          <a:p>
            <a:pPr lvl="1"/>
            <a:r>
              <a:rPr lang="en-US" sz="1500" dirty="0" smtClean="0"/>
              <a:t>§354.4. General Information</a:t>
            </a:r>
          </a:p>
          <a:p>
            <a:pPr lvl="1"/>
            <a:r>
              <a:rPr lang="en-US" sz="1500" dirty="0" smtClean="0"/>
              <a:t>§354.6. Agency Information</a:t>
            </a:r>
          </a:p>
          <a:p>
            <a:pPr lvl="1"/>
            <a:r>
              <a:rPr lang="en-US" sz="1500" dirty="0" smtClean="0"/>
              <a:t>§354.8. Description of Plan Area</a:t>
            </a:r>
          </a:p>
          <a:p>
            <a:pPr lvl="1"/>
            <a:r>
              <a:rPr lang="en-US" sz="1500" dirty="0" smtClean="0"/>
              <a:t>§354.10. Notice &amp; Communication</a:t>
            </a:r>
          </a:p>
          <a:p>
            <a:pPr marL="0" indent="0">
              <a:buFont typeface="Wingdings 2"/>
              <a:buNone/>
            </a:pPr>
            <a:r>
              <a:rPr lang="en-US" sz="1500" b="1" dirty="0" smtClean="0">
                <a:solidFill>
                  <a:schemeClr val="tx1"/>
                </a:solidFill>
              </a:rPr>
              <a:t>2. Basin Setting</a:t>
            </a:r>
          </a:p>
          <a:p>
            <a:pPr lvl="1"/>
            <a:r>
              <a:rPr lang="en-US" sz="1500" dirty="0" smtClean="0"/>
              <a:t>§354.14. Hydrogeologic Conceptual Model</a:t>
            </a:r>
          </a:p>
          <a:p>
            <a:pPr lvl="1"/>
            <a:r>
              <a:rPr lang="en-US" sz="1500" dirty="0" smtClean="0"/>
              <a:t>§354.16. Groundwater Conditions</a:t>
            </a:r>
          </a:p>
          <a:p>
            <a:pPr lvl="1"/>
            <a:r>
              <a:rPr lang="en-US" sz="1500" dirty="0" smtClean="0"/>
              <a:t>§354.18. Water Budget</a:t>
            </a:r>
          </a:p>
          <a:p>
            <a:pPr lvl="1"/>
            <a:r>
              <a:rPr lang="en-US" sz="1500" dirty="0" smtClean="0"/>
              <a:t>§354.20. Management Areas</a:t>
            </a:r>
            <a:endParaRPr lang="en-US" sz="1500" dirty="0"/>
          </a:p>
        </p:txBody>
      </p:sp>
      <p:sp>
        <p:nvSpPr>
          <p:cNvPr id="7" name="Content Placeholder 4"/>
          <p:cNvSpPr txBox="1">
            <a:spLocks/>
          </p:cNvSpPr>
          <p:nvPr/>
        </p:nvSpPr>
        <p:spPr>
          <a:xfrm>
            <a:off x="6130332" y="1746504"/>
            <a:ext cx="3911993" cy="3962399"/>
          </a:xfrm>
        </p:spPr>
        <p:txBody>
          <a:bodyPr>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500" b="1" dirty="0"/>
              <a:t>3. Sustainable Management Criteria</a:t>
            </a:r>
          </a:p>
          <a:p>
            <a:pPr lvl="1"/>
            <a:r>
              <a:rPr lang="en-US" sz="1500" dirty="0">
                <a:solidFill>
                  <a:schemeClr val="tx1">
                    <a:lumMod val="65000"/>
                    <a:lumOff val="35000"/>
                  </a:schemeClr>
                </a:solidFill>
              </a:rPr>
              <a:t>§354.24. Sustainability Goal</a:t>
            </a:r>
          </a:p>
          <a:p>
            <a:pPr lvl="1"/>
            <a:r>
              <a:rPr lang="en-US" sz="1500" dirty="0">
                <a:solidFill>
                  <a:schemeClr val="tx1">
                    <a:lumMod val="65000"/>
                    <a:lumOff val="35000"/>
                  </a:schemeClr>
                </a:solidFill>
              </a:rPr>
              <a:t>§354.26. Undesirable Results</a:t>
            </a:r>
          </a:p>
          <a:p>
            <a:pPr lvl="1"/>
            <a:r>
              <a:rPr lang="en-US" sz="1500" dirty="0">
                <a:solidFill>
                  <a:schemeClr val="tx1">
                    <a:lumMod val="65000"/>
                    <a:lumOff val="35000"/>
                  </a:schemeClr>
                </a:solidFill>
              </a:rPr>
              <a:t>§354.28. Minimum Thresholds</a:t>
            </a:r>
          </a:p>
          <a:p>
            <a:pPr lvl="1"/>
            <a:r>
              <a:rPr lang="en-US" sz="1500" dirty="0">
                <a:solidFill>
                  <a:schemeClr val="tx1">
                    <a:lumMod val="65000"/>
                    <a:lumOff val="35000"/>
                  </a:schemeClr>
                </a:solidFill>
              </a:rPr>
              <a:t>§354.30. Measurable Objectives</a:t>
            </a:r>
          </a:p>
          <a:p>
            <a:pPr marL="0" indent="0">
              <a:buNone/>
            </a:pPr>
            <a:r>
              <a:rPr lang="en-US" sz="1500" b="1" dirty="0"/>
              <a:t>4. Monitoring Networks</a:t>
            </a:r>
          </a:p>
          <a:p>
            <a:pPr lvl="1"/>
            <a:r>
              <a:rPr lang="en-US" sz="1500" dirty="0">
                <a:solidFill>
                  <a:schemeClr val="tx1">
                    <a:lumMod val="65000"/>
                    <a:lumOff val="35000"/>
                  </a:schemeClr>
                </a:solidFill>
              </a:rPr>
              <a:t>§354.34. Monitoring Network</a:t>
            </a:r>
          </a:p>
          <a:p>
            <a:pPr lvl="1"/>
            <a:r>
              <a:rPr lang="en-US" sz="1500" dirty="0">
                <a:solidFill>
                  <a:schemeClr val="tx1">
                    <a:lumMod val="65000"/>
                    <a:lumOff val="35000"/>
                  </a:schemeClr>
                </a:solidFill>
              </a:rPr>
              <a:t>§354.36. Representative Monitoring</a:t>
            </a:r>
          </a:p>
          <a:p>
            <a:pPr lvl="1"/>
            <a:r>
              <a:rPr lang="en-US" sz="1500" dirty="0">
                <a:solidFill>
                  <a:schemeClr val="tx1">
                    <a:lumMod val="65000"/>
                    <a:lumOff val="35000"/>
                  </a:schemeClr>
                </a:solidFill>
              </a:rPr>
              <a:t>§354.38. Assessment &amp; Improvement</a:t>
            </a:r>
          </a:p>
          <a:p>
            <a:pPr lvl="1"/>
            <a:r>
              <a:rPr lang="en-US" sz="1500" dirty="0">
                <a:solidFill>
                  <a:schemeClr val="tx1">
                    <a:lumMod val="65000"/>
                    <a:lumOff val="35000"/>
                  </a:schemeClr>
                </a:solidFill>
              </a:rPr>
              <a:t>§354.40. Reporting Monitoring Data to the Department</a:t>
            </a:r>
          </a:p>
          <a:p>
            <a:pPr marL="0" indent="0">
              <a:buNone/>
            </a:pPr>
            <a:r>
              <a:rPr lang="en-US" sz="1500" b="1" dirty="0"/>
              <a:t>5. Projects and Management Actions</a:t>
            </a:r>
          </a:p>
          <a:p>
            <a:pPr lvl="1"/>
            <a:r>
              <a:rPr lang="en-US" sz="1500" dirty="0">
                <a:solidFill>
                  <a:schemeClr val="tx1">
                    <a:lumMod val="65000"/>
                    <a:lumOff val="35000"/>
                  </a:schemeClr>
                </a:solidFill>
              </a:rPr>
              <a:t>§354.44. Projects &amp; Management Actions</a:t>
            </a:r>
          </a:p>
        </p:txBody>
      </p:sp>
    </p:spTree>
    <p:extLst>
      <p:ext uri="{BB962C8B-B14F-4D97-AF65-F5344CB8AC3E}">
        <p14:creationId xmlns:p14="http://schemas.microsoft.com/office/powerpoint/2010/main" val="39182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3" name="Rectangle 2"/>
          <p:cNvSpPr/>
          <p:nvPr/>
        </p:nvSpPr>
        <p:spPr>
          <a:xfrm>
            <a:off x="1063751" y="1746504"/>
            <a:ext cx="10058400" cy="3785652"/>
          </a:xfrm>
          <a:prstGeom prst="rect">
            <a:avLst/>
          </a:prstGeom>
        </p:spPr>
        <p:txBody>
          <a:bodyPr wrap="square">
            <a:spAutoFit/>
          </a:bodyPr>
          <a:lstStyle/>
          <a:p>
            <a:pPr algn="ctr"/>
            <a:r>
              <a:rPr lang="en-US" sz="2400" b="1" dirty="0" smtClean="0"/>
              <a:t>Strawman Process Presented to SHAC</a:t>
            </a:r>
          </a:p>
          <a:p>
            <a:pPr marL="342900" indent="-342900">
              <a:buFont typeface="Wingdings" panose="05000000000000000000" pitchFamily="2" charset="2"/>
              <a:buChar char="Ø"/>
            </a:pPr>
            <a:r>
              <a:rPr lang="en-US" sz="2400" dirty="0" smtClean="0"/>
              <a:t>Discussed </a:t>
            </a:r>
            <a:r>
              <a:rPr lang="en-US" sz="2400" dirty="0"/>
              <a:t>potential wording and quantitative measures to include in the sustainable management criteria</a:t>
            </a:r>
          </a:p>
          <a:p>
            <a:pPr marL="342900" indent="-342900">
              <a:buFont typeface="Wingdings" panose="05000000000000000000" pitchFamily="2" charset="2"/>
              <a:buChar char="Ø"/>
            </a:pPr>
            <a:r>
              <a:rPr lang="en-US" sz="2400" dirty="0" smtClean="0"/>
              <a:t>Discussed </a:t>
            </a:r>
            <a:r>
              <a:rPr lang="en-US" sz="2400" dirty="0"/>
              <a:t>technical background or monitoring implications related to each sustainable management criteria definition as necessary </a:t>
            </a:r>
          </a:p>
          <a:p>
            <a:pPr marL="342900" indent="-342900">
              <a:buFont typeface="Wingdings" panose="05000000000000000000" pitchFamily="2" charset="2"/>
              <a:buChar char="Ø"/>
            </a:pPr>
            <a:r>
              <a:rPr lang="en-US" sz="2400" dirty="0" smtClean="0"/>
              <a:t>Considered </a:t>
            </a:r>
            <a:r>
              <a:rPr lang="en-US" sz="2400" dirty="0"/>
              <a:t>how or whether criteria may differ between areas</a:t>
            </a:r>
          </a:p>
          <a:p>
            <a:pPr marL="342900" indent="-342900">
              <a:buFont typeface="Wingdings" panose="05000000000000000000" pitchFamily="2" charset="2"/>
              <a:buChar char="Ø"/>
            </a:pPr>
            <a:r>
              <a:rPr lang="en-US" sz="2400" dirty="0" smtClean="0"/>
              <a:t>Discussed </a:t>
            </a:r>
            <a:r>
              <a:rPr lang="en-US" sz="2400" dirty="0"/>
              <a:t>and </a:t>
            </a:r>
            <a:r>
              <a:rPr lang="en-US" sz="2400" dirty="0" smtClean="0"/>
              <a:t>identified </a:t>
            </a:r>
            <a:r>
              <a:rPr lang="en-US" sz="2400" dirty="0"/>
              <a:t>specific analysis or further refinement that would be necessary to prepare a draft </a:t>
            </a:r>
            <a:r>
              <a:rPr lang="en-US" sz="2400" dirty="0" smtClean="0"/>
              <a:t>Sustainable Management Criteria </a:t>
            </a:r>
            <a:r>
              <a:rPr lang="en-US" sz="2400" dirty="0"/>
              <a:t>section for approval and incorporation into the Draft </a:t>
            </a:r>
            <a:r>
              <a:rPr lang="en-US" sz="2400" dirty="0" smtClean="0"/>
              <a:t>Groundwater Sustainability Plan</a:t>
            </a:r>
            <a:endParaRPr lang="en-US" sz="2400" dirty="0"/>
          </a:p>
        </p:txBody>
      </p:sp>
    </p:spTree>
    <p:extLst>
      <p:ext uri="{BB962C8B-B14F-4D97-AF65-F5344CB8AC3E}">
        <p14:creationId xmlns:p14="http://schemas.microsoft.com/office/powerpoint/2010/main" val="21779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grpSp>
        <p:nvGrpSpPr>
          <p:cNvPr id="6" name="Group 4"/>
          <p:cNvGrpSpPr>
            <a:grpSpLocks noChangeAspect="1"/>
          </p:cNvGrpSpPr>
          <p:nvPr/>
        </p:nvGrpSpPr>
        <p:grpSpPr bwMode="auto">
          <a:xfrm>
            <a:off x="2059512" y="1770312"/>
            <a:ext cx="8066871" cy="4206240"/>
            <a:chOff x="1786" y="1089"/>
            <a:chExt cx="4108" cy="2142"/>
          </a:xfrm>
        </p:grpSpPr>
        <p:sp>
          <p:nvSpPr>
            <p:cNvPr id="8" name="AutoShape 3"/>
            <p:cNvSpPr>
              <a:spLocks noChangeAspect="1" noChangeArrowheads="1" noTextEdit="1"/>
            </p:cNvSpPr>
            <p:nvPr/>
          </p:nvSpPr>
          <p:spPr bwMode="auto">
            <a:xfrm>
              <a:off x="1786" y="1089"/>
              <a:ext cx="4108"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 y="1089"/>
              <a:ext cx="4110" cy="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16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836093" y="1981200"/>
            <a:ext cx="6113836" cy="4114800"/>
          </a:xfrm>
          <a:prstGeom prst="rect">
            <a:avLst/>
          </a:prstGeom>
        </p:spPr>
      </p:pic>
      <p:pic>
        <p:nvPicPr>
          <p:cNvPr id="6" name="Picture 5"/>
          <p:cNvPicPr>
            <a:picLocks noChangeAspect="1"/>
          </p:cNvPicPr>
          <p:nvPr/>
        </p:nvPicPr>
        <p:blipFill>
          <a:blip r:embed="rId4"/>
          <a:stretch>
            <a:fillRect/>
          </a:stretch>
        </p:blipFill>
        <p:spPr>
          <a:xfrm>
            <a:off x="7152880" y="2057400"/>
            <a:ext cx="4017912" cy="4114800"/>
          </a:xfrm>
          <a:prstGeom prst="rect">
            <a:avLst/>
          </a:prstGeom>
        </p:spPr>
      </p:pic>
    </p:spTree>
    <p:extLst>
      <p:ext uri="{BB962C8B-B14F-4D97-AF65-F5344CB8AC3E}">
        <p14:creationId xmlns:p14="http://schemas.microsoft.com/office/powerpoint/2010/main" val="29580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8" name="Title 1">
            <a:extLst>
              <a:ext uri="{FF2B5EF4-FFF2-40B4-BE49-F238E27FC236}">
                <a16:creationId xmlns:a16="http://schemas.microsoft.com/office/drawing/2014/main" id="{0531826F-24B4-492D-9B09-297FCA8A80B0}"/>
              </a:ext>
            </a:extLst>
          </p:cNvPr>
          <p:cNvSpPr txBox="1">
            <a:spLocks/>
          </p:cNvSpPr>
          <p:nvPr/>
        </p:nvSpPr>
        <p:spPr>
          <a:xfrm>
            <a:off x="284482" y="1622859"/>
            <a:ext cx="7868917"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pPr algn="l"/>
            <a:r>
              <a:rPr lang="en-US" dirty="0" smtClean="0">
                <a:solidFill>
                  <a:schemeClr val="tx1"/>
                </a:solidFill>
              </a:rPr>
              <a:t>Box and Whiskers plot is a rank-order analysis of all well depths</a:t>
            </a: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581453" y="2369874"/>
            <a:ext cx="7400983" cy="4114800"/>
          </a:xfrm>
          <a:prstGeom prst="rect">
            <a:avLst/>
          </a:prstGeom>
        </p:spPr>
      </p:pic>
      <p:pic>
        <p:nvPicPr>
          <p:cNvPr id="6" name="Picture 5"/>
          <p:cNvPicPr>
            <a:picLocks noChangeAspect="1"/>
          </p:cNvPicPr>
          <p:nvPr/>
        </p:nvPicPr>
        <p:blipFill>
          <a:blip r:embed="rId4"/>
          <a:stretch>
            <a:fillRect/>
          </a:stretch>
        </p:blipFill>
        <p:spPr>
          <a:xfrm>
            <a:off x="7982436" y="2167498"/>
            <a:ext cx="2525840" cy="4114800"/>
          </a:xfrm>
          <a:prstGeom prst="rect">
            <a:avLst/>
          </a:prstGeom>
        </p:spPr>
      </p:pic>
    </p:spTree>
    <p:extLst>
      <p:ext uri="{BB962C8B-B14F-4D97-AF65-F5344CB8AC3E}">
        <p14:creationId xmlns:p14="http://schemas.microsoft.com/office/powerpoint/2010/main" val="3866734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3"/>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4"/>
          <a:stretch>
            <a:fillRect/>
          </a:stretch>
        </p:blipFill>
        <p:spPr>
          <a:xfrm>
            <a:off x="920302" y="3288455"/>
            <a:ext cx="4950381" cy="3316511"/>
          </a:xfrm>
          <a:prstGeom prst="rect">
            <a:avLst/>
          </a:prstGeom>
        </p:spPr>
      </p:pic>
      <p:pic>
        <p:nvPicPr>
          <p:cNvPr id="9" name="Picture 8"/>
          <p:cNvPicPr>
            <a:picLocks noChangeAspect="1"/>
          </p:cNvPicPr>
          <p:nvPr/>
        </p:nvPicPr>
        <p:blipFill>
          <a:blip r:embed="rId5"/>
          <a:stretch>
            <a:fillRect/>
          </a:stretch>
        </p:blipFill>
        <p:spPr>
          <a:xfrm>
            <a:off x="5901210" y="2523140"/>
            <a:ext cx="6029467" cy="4005419"/>
          </a:xfrm>
          <a:prstGeom prst="rect">
            <a:avLst/>
          </a:prstGeom>
        </p:spPr>
      </p:pic>
      <p:sp>
        <p:nvSpPr>
          <p:cNvPr id="11" name="TextBox 10">
            <a:extLst>
              <a:ext uri="{FF2B5EF4-FFF2-40B4-BE49-F238E27FC236}">
                <a16:creationId xmlns:a16="http://schemas.microsoft.com/office/drawing/2014/main" id="{E356A6A4-77BE-4A8C-8264-1D73D53C4558}"/>
              </a:ext>
            </a:extLst>
          </p:cNvPr>
          <p:cNvSpPr txBox="1"/>
          <p:nvPr/>
        </p:nvSpPr>
        <p:spPr>
          <a:xfrm>
            <a:off x="6672499" y="5357953"/>
            <a:ext cx="1967699" cy="338554"/>
          </a:xfrm>
          <a:prstGeom prst="rect">
            <a:avLst/>
          </a:prstGeom>
          <a:solidFill>
            <a:schemeClr val="bg2">
              <a:lumMod val="90000"/>
            </a:schemeClr>
          </a:solidFill>
          <a:ln>
            <a:solidFill>
              <a:srgbClr val="FF0000"/>
            </a:solidFill>
          </a:ln>
        </p:spPr>
        <p:txBody>
          <a:bodyPr wrap="square" rtlCol="0">
            <a:spAutoFit/>
          </a:bodyPr>
          <a:lstStyle/>
          <a:p>
            <a:r>
              <a:rPr lang="en-US" sz="1600" dirty="0"/>
              <a:t>Min Threshold</a:t>
            </a:r>
          </a:p>
        </p:txBody>
      </p:sp>
      <p:cxnSp>
        <p:nvCxnSpPr>
          <p:cNvPr id="12" name="Straight Arrow Connector 11">
            <a:extLst>
              <a:ext uri="{FF2B5EF4-FFF2-40B4-BE49-F238E27FC236}">
                <a16:creationId xmlns:a16="http://schemas.microsoft.com/office/drawing/2014/main" id="{6F0C1AB6-02BD-4369-97B5-7BFC0AFC220C}"/>
              </a:ext>
            </a:extLst>
          </p:cNvPr>
          <p:cNvCxnSpPr>
            <a:cxnSpLocks/>
          </p:cNvCxnSpPr>
          <p:nvPr/>
        </p:nvCxnSpPr>
        <p:spPr>
          <a:xfrm flipH="1">
            <a:off x="4048726" y="3444282"/>
            <a:ext cx="3647474" cy="158221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13575A-8A94-4EE6-948B-F9902DA85681}"/>
              </a:ext>
            </a:extLst>
          </p:cNvPr>
          <p:cNvCxnSpPr>
            <a:cxnSpLocks/>
          </p:cNvCxnSpPr>
          <p:nvPr/>
        </p:nvCxnSpPr>
        <p:spPr>
          <a:xfrm>
            <a:off x="6629400" y="5715000"/>
            <a:ext cx="5081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E7B287C-3E6C-4B24-A0AA-434E870A0BEA}"/>
              </a:ext>
            </a:extLst>
          </p:cNvPr>
          <p:cNvCxnSpPr>
            <a:cxnSpLocks/>
          </p:cNvCxnSpPr>
          <p:nvPr/>
        </p:nvCxnSpPr>
        <p:spPr>
          <a:xfrm>
            <a:off x="11189913" y="5696507"/>
            <a:ext cx="52139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04452CD-5B5F-457B-93AF-3ECEC12BFF42}"/>
              </a:ext>
            </a:extLst>
          </p:cNvPr>
          <p:cNvSpPr txBox="1">
            <a:spLocks/>
          </p:cNvSpPr>
          <p:nvPr/>
        </p:nvSpPr>
        <p:spPr>
          <a:xfrm>
            <a:off x="228600" y="1680782"/>
            <a:ext cx="9677400" cy="768518"/>
          </a:xfrm>
          <a:prstGeom prst="rect">
            <a:avLst/>
          </a:prstGeom>
        </p:spPr>
        <p:txBody>
          <a:bodyPr>
            <a:normAutofit fontScale="92500"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2800" dirty="0" smtClean="0">
                <a:solidFill>
                  <a:schemeClr val="tx1"/>
                </a:solidFill>
              </a:rPr>
              <a:t>Summary : Domestic well depths set the Minimum Threshold</a:t>
            </a:r>
            <a:br>
              <a:rPr lang="en-US" sz="2800" dirty="0" smtClean="0">
                <a:solidFill>
                  <a:schemeClr val="tx1"/>
                </a:solidFill>
              </a:rPr>
            </a:br>
            <a:r>
              <a:rPr lang="en-US" sz="2000" dirty="0" smtClean="0">
                <a:solidFill>
                  <a:schemeClr val="tx1"/>
                </a:solidFill>
              </a:rPr>
              <a:t>Chronic Lowering of Groundwater Levels</a:t>
            </a:r>
            <a:endParaRPr lang="en-US" sz="2000" dirty="0">
              <a:solidFill>
                <a:schemeClr val="tx1"/>
              </a:solidFill>
            </a:endParaRPr>
          </a:p>
        </p:txBody>
      </p:sp>
    </p:spTree>
    <p:extLst>
      <p:ext uri="{BB962C8B-B14F-4D97-AF65-F5344CB8AC3E}">
        <p14:creationId xmlns:p14="http://schemas.microsoft.com/office/powerpoint/2010/main" val="339262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719937" y="2783306"/>
            <a:ext cx="5260710" cy="3566160"/>
          </a:xfrm>
          <a:prstGeom prst="rect">
            <a:avLst/>
          </a:prstGeom>
        </p:spPr>
      </p:pic>
      <p:sp>
        <p:nvSpPr>
          <p:cNvPr id="8" name="Title 1">
            <a:extLst>
              <a:ext uri="{FF2B5EF4-FFF2-40B4-BE49-F238E27FC236}">
                <a16:creationId xmlns:a16="http://schemas.microsoft.com/office/drawing/2014/main" id="{204452CD-5B5F-457B-93AF-3ECEC12BFF42}"/>
              </a:ext>
            </a:extLst>
          </p:cNvPr>
          <p:cNvSpPr txBox="1">
            <a:spLocks/>
          </p:cNvSpPr>
          <p:nvPr/>
        </p:nvSpPr>
        <p:spPr>
          <a:xfrm>
            <a:off x="328595" y="1726224"/>
            <a:ext cx="10399465" cy="870107"/>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2400" dirty="0" smtClean="0">
                <a:solidFill>
                  <a:schemeClr val="tx1"/>
                </a:solidFill>
              </a:rPr>
              <a:t>Establishing a Measurable Objective with periodic water level decline</a:t>
            </a:r>
            <a:r>
              <a:rPr lang="en-US" sz="2800" dirty="0" smtClean="0">
                <a:solidFill>
                  <a:schemeClr val="tx1"/>
                </a:solidFill>
              </a:rPr>
              <a:t/>
            </a:r>
            <a:br>
              <a:rPr lang="en-US" sz="2800" dirty="0" smtClean="0">
                <a:solidFill>
                  <a:schemeClr val="tx1"/>
                </a:solidFill>
              </a:rPr>
            </a:br>
            <a:r>
              <a:rPr lang="en-US" sz="2000" dirty="0" smtClean="0">
                <a:solidFill>
                  <a:schemeClr val="tx1"/>
                </a:solidFill>
              </a:rPr>
              <a:t>Chronic Lowering of Groundwater Levels</a:t>
            </a:r>
            <a:endParaRPr lang="en-US" sz="2000" dirty="0">
              <a:solidFill>
                <a:schemeClr val="tx1"/>
              </a:solidFill>
            </a:endParaRPr>
          </a:p>
        </p:txBody>
      </p:sp>
      <p:grpSp>
        <p:nvGrpSpPr>
          <p:cNvPr id="9" name="Group 4"/>
          <p:cNvGrpSpPr>
            <a:grpSpLocks noChangeAspect="1"/>
          </p:cNvGrpSpPr>
          <p:nvPr/>
        </p:nvGrpSpPr>
        <p:grpSpPr bwMode="auto">
          <a:xfrm>
            <a:off x="5842701" y="2651245"/>
            <a:ext cx="6126480" cy="3681349"/>
            <a:chOff x="4755" y="1838"/>
            <a:chExt cx="2468" cy="1483"/>
          </a:xfrm>
        </p:grpSpPr>
        <p:sp>
          <p:nvSpPr>
            <p:cNvPr id="11" name="AutoShape 3"/>
            <p:cNvSpPr>
              <a:spLocks noChangeAspect="1" noChangeArrowheads="1" noTextEdit="1"/>
            </p:cNvSpPr>
            <p:nvPr/>
          </p:nvSpPr>
          <p:spPr bwMode="auto">
            <a:xfrm>
              <a:off x="4755" y="1838"/>
              <a:ext cx="2468" cy="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 y="1838"/>
              <a:ext cx="2470" cy="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4457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sp>
        <p:nvSpPr>
          <p:cNvPr id="8" name="Title 1">
            <a:extLst>
              <a:ext uri="{FF2B5EF4-FFF2-40B4-BE49-F238E27FC236}">
                <a16:creationId xmlns:a16="http://schemas.microsoft.com/office/drawing/2014/main" id="{204452CD-5B5F-457B-93AF-3ECEC12BFF42}"/>
              </a:ext>
            </a:extLst>
          </p:cNvPr>
          <p:cNvSpPr txBox="1">
            <a:spLocks/>
          </p:cNvSpPr>
          <p:nvPr/>
        </p:nvSpPr>
        <p:spPr>
          <a:xfrm>
            <a:off x="228600" y="1752600"/>
            <a:ext cx="11506200" cy="762000"/>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2400" dirty="0" smtClean="0">
                <a:solidFill>
                  <a:schemeClr val="tx1"/>
                </a:solidFill>
              </a:rPr>
              <a:t>Selecting a Measurable Objective based on existing data: 2015 vs historic trend</a:t>
            </a:r>
            <a:r>
              <a:rPr lang="en-US" sz="2000" dirty="0" smtClean="0">
                <a:solidFill>
                  <a:schemeClr val="tx1"/>
                </a:solidFill>
              </a:rPr>
              <a:t/>
            </a:r>
            <a:br>
              <a:rPr lang="en-US" sz="2000" dirty="0" smtClean="0">
                <a:solidFill>
                  <a:schemeClr val="tx1"/>
                </a:solidFill>
              </a:rPr>
            </a:br>
            <a:r>
              <a:rPr lang="en-US" sz="2000" dirty="0" smtClean="0">
                <a:solidFill>
                  <a:schemeClr val="tx1"/>
                </a:solidFill>
              </a:rPr>
              <a:t>Chronic Lowering of Groundwater Levels</a:t>
            </a:r>
            <a:endParaRPr lang="en-US" sz="2000" dirty="0">
              <a:solidFill>
                <a:schemeClr val="tx1"/>
              </a:solidFill>
            </a:endParaRPr>
          </a:p>
        </p:txBody>
      </p:sp>
      <p:pic>
        <p:nvPicPr>
          <p:cNvPr id="3" name="Picture 2"/>
          <p:cNvPicPr>
            <a:picLocks noChangeAspect="1"/>
          </p:cNvPicPr>
          <p:nvPr/>
        </p:nvPicPr>
        <p:blipFill>
          <a:blip r:embed="rId3"/>
          <a:stretch>
            <a:fillRect/>
          </a:stretch>
        </p:blipFill>
        <p:spPr>
          <a:xfrm>
            <a:off x="204427" y="2667000"/>
            <a:ext cx="5595996" cy="3749040"/>
          </a:xfrm>
          <a:prstGeom prst="rect">
            <a:avLst/>
          </a:prstGeom>
        </p:spPr>
      </p:pic>
      <p:pic>
        <p:nvPicPr>
          <p:cNvPr id="6" name="Picture 5"/>
          <p:cNvPicPr>
            <a:picLocks noChangeAspect="1"/>
          </p:cNvPicPr>
          <p:nvPr/>
        </p:nvPicPr>
        <p:blipFill>
          <a:blip r:embed="rId4"/>
          <a:stretch>
            <a:fillRect/>
          </a:stretch>
        </p:blipFill>
        <p:spPr>
          <a:xfrm>
            <a:off x="5823614" y="2572219"/>
            <a:ext cx="6187976" cy="4029805"/>
          </a:xfrm>
          <a:prstGeom prst="rect">
            <a:avLst/>
          </a:prstGeom>
        </p:spPr>
      </p:pic>
    </p:spTree>
    <p:extLst>
      <p:ext uri="{BB962C8B-B14F-4D97-AF65-F5344CB8AC3E}">
        <p14:creationId xmlns:p14="http://schemas.microsoft.com/office/powerpoint/2010/main" val="17098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sp>
        <p:nvSpPr>
          <p:cNvPr id="8" name="Title 1">
            <a:extLst>
              <a:ext uri="{FF2B5EF4-FFF2-40B4-BE49-F238E27FC236}">
                <a16:creationId xmlns:a16="http://schemas.microsoft.com/office/drawing/2014/main" id="{61C0ACAD-1FAE-481F-B68A-9F7579460342}"/>
              </a:ext>
            </a:extLst>
          </p:cNvPr>
          <p:cNvSpPr txBox="1">
            <a:spLocks/>
          </p:cNvSpPr>
          <p:nvPr/>
        </p:nvSpPr>
        <p:spPr>
          <a:xfrm>
            <a:off x="533400" y="1752600"/>
            <a:ext cx="6493466" cy="999962"/>
          </a:xfrm>
          <a:prstGeom prst="rect">
            <a:avLst/>
          </a:prstGeom>
        </p:spPr>
        <p:txBody>
          <a:bodyPr vert="horz" anchor="b">
            <a:normAutofit fontScale="97500"/>
          </a:bodyPr>
          <a:lstStyle>
            <a:lvl1pPr algn="ctr" rtl="0" eaLnBrk="1" latinLnBrk="0" hangingPunct="1">
              <a:spcBef>
                <a:spcPct val="0"/>
              </a:spcBef>
              <a:buNone/>
              <a:defRPr kumimoji="0" sz="3300" kern="1200">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pPr algn="l"/>
            <a:r>
              <a:rPr lang="en-US" sz="2800" dirty="0" smtClean="0">
                <a:solidFill>
                  <a:schemeClr val="tx1"/>
                </a:solidFill>
              </a:rPr>
              <a:t>Simple projection of historic trend</a:t>
            </a:r>
            <a:br>
              <a:rPr lang="en-US" sz="2800" dirty="0" smtClean="0">
                <a:solidFill>
                  <a:schemeClr val="tx1"/>
                </a:solidFill>
              </a:rPr>
            </a:br>
            <a:r>
              <a:rPr lang="en-US" sz="2400" dirty="0" smtClean="0">
                <a:solidFill>
                  <a:schemeClr val="tx1"/>
                </a:solidFill>
              </a:rPr>
              <a:t>Chronic Lowering of Groundwater Levels</a:t>
            </a:r>
            <a:endParaRPr lang="en-US" sz="2400" dirty="0">
              <a:solidFill>
                <a:schemeClr val="tx1"/>
              </a:solidFill>
            </a:endParaRPr>
          </a:p>
        </p:txBody>
      </p:sp>
      <p:grpSp>
        <p:nvGrpSpPr>
          <p:cNvPr id="6" name="Group 4"/>
          <p:cNvGrpSpPr>
            <a:grpSpLocks noChangeAspect="1"/>
          </p:cNvGrpSpPr>
          <p:nvPr/>
        </p:nvGrpSpPr>
        <p:grpSpPr bwMode="auto">
          <a:xfrm>
            <a:off x="2133600" y="2895100"/>
            <a:ext cx="8858355" cy="3566160"/>
            <a:chOff x="1872" y="1919"/>
            <a:chExt cx="3572" cy="1438"/>
          </a:xfrm>
        </p:grpSpPr>
        <p:sp>
          <p:nvSpPr>
            <p:cNvPr id="9" name="AutoShape 3"/>
            <p:cNvSpPr>
              <a:spLocks noChangeAspect="1" noChangeArrowheads="1" noTextEdit="1"/>
            </p:cNvSpPr>
            <p:nvPr/>
          </p:nvSpPr>
          <p:spPr bwMode="auto">
            <a:xfrm>
              <a:off x="1872" y="1919"/>
              <a:ext cx="357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919"/>
              <a:ext cx="357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46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grpSp>
        <p:nvGrpSpPr>
          <p:cNvPr id="6" name="Group 4"/>
          <p:cNvGrpSpPr>
            <a:grpSpLocks noChangeAspect="1"/>
          </p:cNvGrpSpPr>
          <p:nvPr/>
        </p:nvGrpSpPr>
        <p:grpSpPr bwMode="auto">
          <a:xfrm>
            <a:off x="1683257" y="2499360"/>
            <a:ext cx="9558987" cy="3749040"/>
            <a:chOff x="2045" y="1456"/>
            <a:chExt cx="3590" cy="1408"/>
          </a:xfrm>
        </p:grpSpPr>
        <p:sp>
          <p:nvSpPr>
            <p:cNvPr id="8" name="AutoShape 3"/>
            <p:cNvSpPr>
              <a:spLocks noChangeAspect="1" noChangeArrowheads="1" noTextEdit="1"/>
            </p:cNvSpPr>
            <p:nvPr/>
          </p:nvSpPr>
          <p:spPr bwMode="auto">
            <a:xfrm>
              <a:off x="2045" y="1456"/>
              <a:ext cx="3590"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 y="1456"/>
              <a:ext cx="3592"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itle 1">
            <a:extLst>
              <a:ext uri="{FF2B5EF4-FFF2-40B4-BE49-F238E27FC236}">
                <a16:creationId xmlns:a16="http://schemas.microsoft.com/office/drawing/2014/main" id="{61C0ACAD-1FAE-481F-B68A-9F7579460342}"/>
              </a:ext>
            </a:extLst>
          </p:cNvPr>
          <p:cNvSpPr txBox="1">
            <a:spLocks/>
          </p:cNvSpPr>
          <p:nvPr/>
        </p:nvSpPr>
        <p:spPr>
          <a:xfrm>
            <a:off x="604644" y="1810793"/>
            <a:ext cx="5994932" cy="671315"/>
          </a:xfrm>
          <a:prstGeom prst="rect">
            <a:avLst/>
          </a:prstGeom>
        </p:spPr>
        <p:txBody>
          <a:bodyPr vert="horz" anchor="b">
            <a:normAutofit fontScale="75000" lnSpcReduction="20000"/>
          </a:bodyPr>
          <a:lstStyle>
            <a:lvl1pPr algn="ctr" rtl="0" eaLnBrk="1" latinLnBrk="0" hangingPunct="1">
              <a:spcBef>
                <a:spcPct val="0"/>
              </a:spcBef>
              <a:buNone/>
              <a:defRPr kumimoji="0" sz="3300" kern="1200">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pPr algn="l"/>
            <a:r>
              <a:rPr lang="en-US" dirty="0" smtClean="0">
                <a:solidFill>
                  <a:schemeClr val="tx1"/>
                </a:solidFill>
              </a:rPr>
              <a:t>Simple Projection of historic trend</a:t>
            </a:r>
            <a:br>
              <a:rPr lang="en-US" dirty="0" smtClean="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2090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sp>
        <p:nvSpPr>
          <p:cNvPr id="8" name="Title 1">
            <a:extLst>
              <a:ext uri="{FF2B5EF4-FFF2-40B4-BE49-F238E27FC236}">
                <a16:creationId xmlns:a16="http://schemas.microsoft.com/office/drawing/2014/main" id="{61C0ACAD-1FAE-481F-B68A-9F7579460342}"/>
              </a:ext>
            </a:extLst>
          </p:cNvPr>
          <p:cNvSpPr txBox="1">
            <a:spLocks/>
          </p:cNvSpPr>
          <p:nvPr/>
        </p:nvSpPr>
        <p:spPr>
          <a:xfrm>
            <a:off x="381000" y="1853773"/>
            <a:ext cx="6096000" cy="758952"/>
          </a:xfrm>
          <a:prstGeom prst="rect">
            <a:avLst/>
          </a:prstGeom>
        </p:spPr>
        <p:txBody>
          <a:bodyPr>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mtClean="0">
                <a:solidFill>
                  <a:schemeClr val="tx1"/>
                </a:solidFill>
              </a:rPr>
              <a:t>Simple Projection of historic trend</a:t>
            </a:r>
            <a:br>
              <a:rPr lang="en-US" smtClean="0">
                <a:solidFill>
                  <a:schemeClr val="tx1"/>
                </a:solidFill>
              </a:rPr>
            </a:br>
            <a:r>
              <a:rPr lang="en-US" sz="2800" smtClean="0">
                <a:solidFill>
                  <a:schemeClr val="tx1"/>
                </a:solidFill>
              </a:rPr>
              <a:t>Chronic Lowering of Groundwater Levels</a:t>
            </a:r>
            <a:endParaRPr lang="en-US" sz="2800" dirty="0">
              <a:solidFill>
                <a:schemeClr val="tx1"/>
              </a:solidFill>
            </a:endParaRPr>
          </a:p>
        </p:txBody>
      </p:sp>
      <p:pic>
        <p:nvPicPr>
          <p:cNvPr id="3" name="Picture 2"/>
          <p:cNvPicPr>
            <a:picLocks noChangeAspect="1"/>
          </p:cNvPicPr>
          <p:nvPr/>
        </p:nvPicPr>
        <p:blipFill>
          <a:blip r:embed="rId3"/>
          <a:stretch>
            <a:fillRect/>
          </a:stretch>
        </p:blipFill>
        <p:spPr>
          <a:xfrm>
            <a:off x="1825752" y="2745433"/>
            <a:ext cx="9382557" cy="3664014"/>
          </a:xfrm>
          <a:prstGeom prst="rect">
            <a:avLst/>
          </a:prstGeom>
        </p:spPr>
      </p:pic>
    </p:spTree>
    <p:extLst>
      <p:ext uri="{BB962C8B-B14F-4D97-AF65-F5344CB8AC3E}">
        <p14:creationId xmlns:p14="http://schemas.microsoft.com/office/powerpoint/2010/main" val="3764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Schedule</a:t>
            </a:r>
            <a:endParaRPr lang="en-US" sz="3200" b="1" dirty="0">
              <a:solidFill>
                <a:schemeClr val="accent1"/>
              </a:solidFill>
            </a:endParaRPr>
          </a:p>
          <a:p>
            <a:pPr marL="274638" lvl="1" indent="0" algn="ctr">
              <a:spcBef>
                <a:spcPts val="0"/>
              </a:spcBef>
              <a:buNone/>
            </a:pPr>
            <a:r>
              <a:rPr lang="en-US" sz="2800" b="1" dirty="0" smtClean="0">
                <a:solidFill>
                  <a:schemeClr val="accent1"/>
                </a:solidFill>
              </a:rPr>
              <a:t>Vina Groundwater Sustainability Plan (version 1)</a:t>
            </a:r>
            <a:endParaRPr lang="en-US" sz="2400" dirty="0">
              <a:solidFill>
                <a:schemeClr val="accent1"/>
              </a:solidFill>
            </a:endParaRPr>
          </a:p>
          <a:p>
            <a:pPr marL="569913" lvl="1" indent="-295275">
              <a:spcBef>
                <a:spcPts val="0"/>
              </a:spcBef>
              <a:buFont typeface="Wingdings" panose="05000000000000000000" pitchFamily="2" charset="2"/>
              <a:buChar char="Ø"/>
            </a:pPr>
            <a:r>
              <a:rPr lang="en-US" sz="2800" b="1" dirty="0" smtClean="0">
                <a:solidFill>
                  <a:schemeClr val="tx1"/>
                </a:solidFill>
              </a:rPr>
              <a:t>Basin </a:t>
            </a:r>
            <a:r>
              <a:rPr lang="en-US" sz="2800" b="1" dirty="0">
                <a:solidFill>
                  <a:schemeClr val="tx1"/>
                </a:solidFill>
              </a:rPr>
              <a:t>Setting Chapter – draft completed</a:t>
            </a:r>
          </a:p>
          <a:p>
            <a:pPr marL="569913" lvl="1" indent="-295275">
              <a:spcBef>
                <a:spcPts val="0"/>
              </a:spcBef>
              <a:buFont typeface="Wingdings" panose="05000000000000000000" pitchFamily="2" charset="2"/>
              <a:buChar char="Ø"/>
            </a:pPr>
            <a:r>
              <a:rPr lang="en-US" sz="2800" b="1" dirty="0" smtClean="0">
                <a:solidFill>
                  <a:schemeClr val="tx1"/>
                </a:solidFill>
              </a:rPr>
              <a:t>January </a:t>
            </a:r>
            <a:r>
              <a:rPr lang="en-US" sz="2800" b="1" dirty="0">
                <a:solidFill>
                  <a:schemeClr val="tx1"/>
                </a:solidFill>
              </a:rPr>
              <a:t>to </a:t>
            </a:r>
            <a:r>
              <a:rPr lang="en-US" sz="2800" b="1" dirty="0" smtClean="0">
                <a:solidFill>
                  <a:schemeClr val="tx1"/>
                </a:solidFill>
              </a:rPr>
              <a:t>June </a:t>
            </a:r>
            <a:r>
              <a:rPr lang="en-US" sz="2800" b="1" dirty="0">
                <a:solidFill>
                  <a:schemeClr val="tx1"/>
                </a:solidFill>
              </a:rPr>
              <a:t>2021 </a:t>
            </a:r>
            <a:r>
              <a:rPr lang="en-US" sz="2800" b="1" dirty="0" smtClean="0">
                <a:solidFill>
                  <a:schemeClr val="tx1"/>
                </a:solidFill>
              </a:rPr>
              <a:t>(6</a:t>
            </a:r>
            <a:r>
              <a:rPr lang="en-US" sz="2800" b="1" u="sng" dirty="0" smtClean="0">
                <a:solidFill>
                  <a:schemeClr val="tx1"/>
                </a:solidFill>
              </a:rPr>
              <a:t> </a:t>
            </a:r>
            <a:r>
              <a:rPr lang="en-US" sz="2800" b="1" u="sng" dirty="0">
                <a:solidFill>
                  <a:schemeClr val="tx1"/>
                </a:solidFill>
              </a:rPr>
              <a:t>months</a:t>
            </a:r>
            <a:r>
              <a:rPr lang="en-US" sz="2800" b="1" dirty="0">
                <a:solidFill>
                  <a:schemeClr val="tx1"/>
                </a:solidFill>
              </a:rPr>
              <a:t>)</a:t>
            </a:r>
          </a:p>
          <a:p>
            <a:pPr lvl="2">
              <a:spcBef>
                <a:spcPts val="0"/>
              </a:spcBef>
              <a:buClrTx/>
              <a:buFont typeface="Wingdings" panose="05000000000000000000" pitchFamily="2" charset="2"/>
              <a:buChar char="Ø"/>
            </a:pPr>
            <a:r>
              <a:rPr lang="en-US" sz="2400" dirty="0">
                <a:solidFill>
                  <a:schemeClr val="tx1"/>
                </a:solidFill>
              </a:rPr>
              <a:t>Primary emphasis on specific chapters</a:t>
            </a:r>
          </a:p>
          <a:p>
            <a:pPr lvl="5">
              <a:spcBef>
                <a:spcPts val="0"/>
              </a:spcBef>
              <a:buClrTx/>
              <a:buFont typeface="Wingdings" panose="05000000000000000000" pitchFamily="2" charset="2"/>
              <a:buChar char="Ø"/>
            </a:pPr>
            <a:r>
              <a:rPr lang="en-US" sz="2400" dirty="0"/>
              <a:t>Sustainable Management Criteria</a:t>
            </a:r>
          </a:p>
          <a:p>
            <a:pPr lvl="5">
              <a:spcBef>
                <a:spcPts val="0"/>
              </a:spcBef>
              <a:buClrTx/>
              <a:buFont typeface="Wingdings" panose="05000000000000000000" pitchFamily="2" charset="2"/>
              <a:buChar char="Ø"/>
            </a:pPr>
            <a:r>
              <a:rPr lang="en-US" sz="2400" dirty="0"/>
              <a:t>Representative Monitoring Network</a:t>
            </a:r>
          </a:p>
          <a:p>
            <a:pPr lvl="5">
              <a:spcBef>
                <a:spcPts val="0"/>
              </a:spcBef>
              <a:buClrTx/>
              <a:buFont typeface="Wingdings" panose="05000000000000000000" pitchFamily="2" charset="2"/>
              <a:buChar char="Ø"/>
            </a:pPr>
            <a:r>
              <a:rPr lang="en-US" sz="2400" dirty="0"/>
              <a:t>Interbasin Coordination</a:t>
            </a:r>
          </a:p>
          <a:p>
            <a:pPr lvl="5">
              <a:spcBef>
                <a:spcPts val="0"/>
              </a:spcBef>
              <a:buClrTx/>
              <a:buFont typeface="Wingdings" panose="05000000000000000000" pitchFamily="2" charset="2"/>
              <a:buChar char="Ø"/>
            </a:pPr>
            <a:r>
              <a:rPr lang="en-US" sz="2400" dirty="0"/>
              <a:t>Projects and Management </a:t>
            </a:r>
            <a:r>
              <a:rPr lang="en-US" sz="2400" dirty="0" smtClean="0"/>
              <a:t>Actions</a:t>
            </a:r>
          </a:p>
          <a:p>
            <a:pPr lvl="5">
              <a:spcBef>
                <a:spcPts val="0"/>
              </a:spcBef>
              <a:buClrTx/>
              <a:buFont typeface="Wingdings" panose="05000000000000000000" pitchFamily="2" charset="2"/>
              <a:buChar char="Ø"/>
            </a:pPr>
            <a:r>
              <a:rPr lang="en-US" sz="2400" dirty="0" smtClean="0"/>
              <a:t>Implementation Cost and Funding Options</a:t>
            </a:r>
          </a:p>
          <a:p>
            <a:endParaRPr lang="en-US" sz="2800" dirty="0" smtClean="0"/>
          </a:p>
        </p:txBody>
      </p:sp>
    </p:spTree>
    <p:extLst>
      <p:ext uri="{BB962C8B-B14F-4D97-AF65-F5344CB8AC3E}">
        <p14:creationId xmlns:p14="http://schemas.microsoft.com/office/powerpoint/2010/main" val="2846728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345584" y="2133600"/>
            <a:ext cx="8687553" cy="4407790"/>
          </a:xfrm>
          <a:prstGeom prst="rect">
            <a:avLst/>
          </a:prstGeom>
        </p:spPr>
      </p:pic>
      <p:sp>
        <p:nvSpPr>
          <p:cNvPr id="8" name="TextBox 7">
            <a:extLst>
              <a:ext uri="{FF2B5EF4-FFF2-40B4-BE49-F238E27FC236}">
                <a16:creationId xmlns:a16="http://schemas.microsoft.com/office/drawing/2014/main" id="{7EA39D20-EA36-4DF7-9EF0-CC194390D796}"/>
              </a:ext>
            </a:extLst>
          </p:cNvPr>
          <p:cNvSpPr txBox="1"/>
          <p:nvPr/>
        </p:nvSpPr>
        <p:spPr>
          <a:xfrm>
            <a:off x="9169808" y="2238246"/>
            <a:ext cx="2832928" cy="3970318"/>
          </a:xfrm>
          <a:prstGeom prst="rect">
            <a:avLst/>
          </a:prstGeom>
          <a:noFill/>
        </p:spPr>
        <p:txBody>
          <a:bodyPr wrap="square" rtlCol="0">
            <a:spAutoFit/>
          </a:bodyPr>
          <a:lstStyle/>
          <a:p>
            <a:r>
              <a:rPr lang="en-US" dirty="0"/>
              <a:t>Projection based on:</a:t>
            </a:r>
          </a:p>
          <a:p>
            <a:endParaRPr lang="en-US" dirty="0"/>
          </a:p>
          <a:p>
            <a:pPr marL="342900" indent="-342900">
              <a:buAutoNum type="arabicPeriod"/>
            </a:pPr>
            <a:r>
              <a:rPr lang="en-US" dirty="0"/>
              <a:t>2030 Butte Co. General Plan land use</a:t>
            </a:r>
          </a:p>
          <a:p>
            <a:pPr marL="342900" indent="-342900">
              <a:buAutoNum type="arabicPeriod"/>
            </a:pPr>
            <a:endParaRPr lang="en-US" dirty="0"/>
          </a:p>
          <a:p>
            <a:pPr marL="342900" indent="-342900">
              <a:buAutoNum type="arabicPeriod"/>
            </a:pPr>
            <a:r>
              <a:rPr lang="en-US" dirty="0" err="1"/>
              <a:t>CalWater</a:t>
            </a:r>
            <a:r>
              <a:rPr lang="en-US" dirty="0"/>
              <a:t> 2050 Urban water demands</a:t>
            </a:r>
          </a:p>
          <a:p>
            <a:pPr marL="342900" indent="-342900">
              <a:buAutoNum type="arabicPeriod"/>
            </a:pPr>
            <a:endParaRPr lang="en-US" dirty="0"/>
          </a:p>
          <a:p>
            <a:pPr marL="342900" indent="-342900">
              <a:buAutoNum type="arabicPeriod"/>
            </a:pPr>
            <a:r>
              <a:rPr lang="en-US" dirty="0"/>
              <a:t>Historical hydrology wit DWR central tendency for 2070 climate projection</a:t>
            </a:r>
          </a:p>
        </p:txBody>
      </p:sp>
      <p:sp>
        <p:nvSpPr>
          <p:cNvPr id="9" name="Title 1">
            <a:extLst>
              <a:ext uri="{FF2B5EF4-FFF2-40B4-BE49-F238E27FC236}">
                <a16:creationId xmlns:a16="http://schemas.microsoft.com/office/drawing/2014/main" id="{84DAB10D-B608-4F4D-979A-0864EF0668DB}"/>
              </a:ext>
            </a:extLst>
          </p:cNvPr>
          <p:cNvSpPr txBox="1">
            <a:spLocks/>
          </p:cNvSpPr>
          <p:nvPr/>
        </p:nvSpPr>
        <p:spPr>
          <a:xfrm>
            <a:off x="6781800" y="1479294"/>
            <a:ext cx="5220936" cy="758952"/>
          </a:xfrm>
          <a:prstGeom prst="rect">
            <a:avLst/>
          </a:prstGeom>
        </p:spPr>
        <p:txBody>
          <a:bodyPr vert="horz" anchor="b">
            <a:normAutofit fontScale="75000" lnSpcReduction="20000"/>
          </a:bodyPr>
          <a:lstStyle>
            <a:lvl1pPr algn="ctr" rtl="0" eaLnBrk="1" latinLnBrk="0" hangingPunct="1">
              <a:spcBef>
                <a:spcPct val="0"/>
              </a:spcBef>
              <a:buNone/>
              <a:defRPr kumimoji="0" sz="3300" kern="1200">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pPr algn="l"/>
            <a:r>
              <a:rPr lang="en-US" dirty="0" smtClean="0">
                <a:solidFill>
                  <a:schemeClr val="tx1"/>
                </a:solidFill>
              </a:rPr>
              <a:t>Model Projection (2020-2070)</a:t>
            </a:r>
            <a:br>
              <a:rPr lang="en-US" dirty="0" smtClean="0">
                <a:solidFill>
                  <a:schemeClr val="tx1"/>
                </a:solidFill>
              </a:rPr>
            </a:br>
            <a:r>
              <a:rPr lang="en-US" sz="2800" dirty="0" smtClean="0">
                <a:solidFill>
                  <a:schemeClr val="tx1"/>
                </a:solidFill>
              </a:rPr>
              <a:t>Chronic Lowering of Groundwater Levels</a:t>
            </a:r>
            <a:endParaRPr lang="en-US" sz="2800" dirty="0">
              <a:solidFill>
                <a:schemeClr val="tx1"/>
              </a:solidFill>
            </a:endParaRPr>
          </a:p>
        </p:txBody>
      </p:sp>
    </p:spTree>
    <p:extLst>
      <p:ext uri="{BB962C8B-B14F-4D97-AF65-F5344CB8AC3E}">
        <p14:creationId xmlns:p14="http://schemas.microsoft.com/office/powerpoint/2010/main" val="42735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381000" y="2209800"/>
            <a:ext cx="9217951" cy="4121253"/>
          </a:xfrm>
          <a:prstGeom prst="rect">
            <a:avLst/>
          </a:prstGeom>
        </p:spPr>
      </p:pic>
      <p:sp>
        <p:nvSpPr>
          <p:cNvPr id="8" name="Title 1">
            <a:extLst>
              <a:ext uri="{FF2B5EF4-FFF2-40B4-BE49-F238E27FC236}">
                <a16:creationId xmlns:a16="http://schemas.microsoft.com/office/drawing/2014/main" id="{C836D899-2E4A-4C05-BC47-465FEF297869}"/>
              </a:ext>
            </a:extLst>
          </p:cNvPr>
          <p:cNvSpPr txBox="1">
            <a:spLocks/>
          </p:cNvSpPr>
          <p:nvPr/>
        </p:nvSpPr>
        <p:spPr>
          <a:xfrm>
            <a:off x="228600" y="1600200"/>
            <a:ext cx="5638800" cy="609600"/>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Segoe UI" panose="020B0502040204020203" pitchFamily="34" charset="0"/>
                <a:ea typeface="Segoe UI" panose="020B0502040204020203" pitchFamily="34" charset="0"/>
                <a:cs typeface="Segoe UI" panose="020B0502040204020203" pitchFamily="34" charset="0"/>
              </a:defRPr>
            </a:lvl1pPr>
          </a:lstStyle>
          <a:p>
            <a:pPr algn="l"/>
            <a:r>
              <a:rPr lang="en-US" sz="2400" dirty="0" smtClean="0">
                <a:solidFill>
                  <a:schemeClr val="tx1"/>
                </a:solidFill>
              </a:rPr>
              <a:t>Summary Example SMC</a:t>
            </a:r>
            <a:r>
              <a:rPr lang="en-US" sz="1600" dirty="0" smtClean="0">
                <a:solidFill>
                  <a:schemeClr val="tx1"/>
                </a:solidFill>
              </a:rPr>
              <a:t/>
            </a:r>
            <a:br>
              <a:rPr lang="en-US" sz="1600" dirty="0" smtClean="0">
                <a:solidFill>
                  <a:schemeClr val="tx1"/>
                </a:solidFill>
              </a:rPr>
            </a:br>
            <a:r>
              <a:rPr lang="en-US" sz="1600" dirty="0" smtClean="0">
                <a:solidFill>
                  <a:schemeClr val="tx1"/>
                </a:solidFill>
              </a:rPr>
              <a:t>Chronic Lowering of Groundwater Levels</a:t>
            </a:r>
            <a:endParaRPr lang="en-US" sz="2000" b="1" dirty="0">
              <a:solidFill>
                <a:schemeClr val="tx1"/>
              </a:solidFill>
            </a:endParaRPr>
          </a:p>
        </p:txBody>
      </p:sp>
    </p:spTree>
    <p:extLst>
      <p:ext uri="{BB962C8B-B14F-4D97-AF65-F5344CB8AC3E}">
        <p14:creationId xmlns:p14="http://schemas.microsoft.com/office/powerpoint/2010/main" val="22220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2" y="685800"/>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139949" y="1231449"/>
            <a:ext cx="9905999"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b="1" dirty="0" smtClean="0"/>
              <a:t>Chronic Lowering of Groundwater Levels</a:t>
            </a:r>
          </a:p>
          <a:p>
            <a:pPr>
              <a:buClrTx/>
              <a:buFont typeface="Wingdings" panose="05000000000000000000" pitchFamily="2" charset="2"/>
              <a:buChar char="Ø"/>
            </a:pPr>
            <a:endParaRPr lang="en-US" sz="1500" dirty="0">
              <a:solidFill>
                <a:schemeClr val="tx1">
                  <a:lumMod val="65000"/>
                  <a:lumOff val="35000"/>
                </a:schemeClr>
              </a:solidFill>
            </a:endParaRPr>
          </a:p>
        </p:txBody>
      </p:sp>
      <p:pic>
        <p:nvPicPr>
          <p:cNvPr id="3" name="Picture 2"/>
          <p:cNvPicPr>
            <a:picLocks noChangeAspect="1"/>
          </p:cNvPicPr>
          <p:nvPr/>
        </p:nvPicPr>
        <p:blipFill>
          <a:blip r:embed="rId3"/>
          <a:stretch>
            <a:fillRect/>
          </a:stretch>
        </p:blipFill>
        <p:spPr>
          <a:xfrm>
            <a:off x="381000" y="2590800"/>
            <a:ext cx="6413548" cy="3475021"/>
          </a:xfrm>
          <a:prstGeom prst="rect">
            <a:avLst/>
          </a:prstGeom>
        </p:spPr>
      </p:pic>
      <p:pic>
        <p:nvPicPr>
          <p:cNvPr id="6" name="Picture 5"/>
          <p:cNvPicPr>
            <a:picLocks noChangeAspect="1"/>
          </p:cNvPicPr>
          <p:nvPr/>
        </p:nvPicPr>
        <p:blipFill>
          <a:blip r:embed="rId4"/>
          <a:stretch>
            <a:fillRect/>
          </a:stretch>
        </p:blipFill>
        <p:spPr>
          <a:xfrm>
            <a:off x="7024026" y="2590800"/>
            <a:ext cx="4804064" cy="3298222"/>
          </a:xfrm>
          <a:prstGeom prst="rect">
            <a:avLst/>
          </a:prstGeom>
        </p:spPr>
      </p:pic>
      <p:sp>
        <p:nvSpPr>
          <p:cNvPr id="9" name="Title 1">
            <a:extLst>
              <a:ext uri="{FF2B5EF4-FFF2-40B4-BE49-F238E27FC236}">
                <a16:creationId xmlns:a16="http://schemas.microsoft.com/office/drawing/2014/main" id="{0531826F-24B4-492D-9B09-297FCA8A80B0}"/>
              </a:ext>
            </a:extLst>
          </p:cNvPr>
          <p:cNvSpPr txBox="1">
            <a:spLocks/>
          </p:cNvSpPr>
          <p:nvPr/>
        </p:nvSpPr>
        <p:spPr>
          <a:xfrm>
            <a:off x="228600" y="1828800"/>
            <a:ext cx="11201400" cy="894965"/>
          </a:xfrm>
          <a:prstGeom prst="rect">
            <a:avLst/>
          </a:prstGeom>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2400" dirty="0" smtClean="0">
                <a:solidFill>
                  <a:schemeClr val="tx1"/>
                </a:solidFill>
              </a:rPr>
              <a:t>SMC Process applies to each Representative Monitoring Site (RMS)</a:t>
            </a:r>
            <a:br>
              <a:rPr lang="en-US" sz="2400" dirty="0" smtClean="0">
                <a:solidFill>
                  <a:schemeClr val="tx1"/>
                </a:solidFill>
              </a:rPr>
            </a:br>
            <a:r>
              <a:rPr lang="en-US" sz="2000" dirty="0" smtClean="0">
                <a:solidFill>
                  <a:schemeClr val="tx1"/>
                </a:solidFill>
              </a:rPr>
              <a:t>Chronic Lowering of Groundwater Levels</a:t>
            </a:r>
            <a:endParaRPr lang="en-US" sz="2000" dirty="0">
              <a:solidFill>
                <a:schemeClr val="tx1"/>
              </a:solidFill>
            </a:endParaRPr>
          </a:p>
        </p:txBody>
      </p:sp>
    </p:spTree>
    <p:extLst>
      <p:ext uri="{BB962C8B-B14F-4D97-AF65-F5344CB8AC3E}">
        <p14:creationId xmlns:p14="http://schemas.microsoft.com/office/powerpoint/2010/main" val="423956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3" name="TextBox 2"/>
          <p:cNvSpPr txBox="1"/>
          <p:nvPr/>
        </p:nvSpPr>
        <p:spPr>
          <a:xfrm flipH="1">
            <a:off x="746272" y="1549154"/>
            <a:ext cx="10693358" cy="2554545"/>
          </a:xfrm>
          <a:prstGeom prst="rect">
            <a:avLst/>
          </a:prstGeom>
          <a:noFill/>
        </p:spPr>
        <p:txBody>
          <a:bodyPr wrap="square" rtlCol="0">
            <a:spAutoFit/>
          </a:bodyPr>
          <a:lstStyle/>
          <a:p>
            <a:pPr algn="ctr"/>
            <a:r>
              <a:rPr lang="en-US" sz="2800" b="1" dirty="0" smtClean="0"/>
              <a:t>Reduction in Storage &amp; Subsidence</a:t>
            </a:r>
          </a:p>
          <a:p>
            <a:endParaRPr lang="en-US" sz="2400" dirty="0" smtClean="0"/>
          </a:p>
          <a:p>
            <a:r>
              <a:rPr lang="en-US" sz="2400" dirty="0"/>
              <a:t>Sustainable Management Criteria for </a:t>
            </a:r>
            <a:r>
              <a:rPr lang="en-US" sz="2400" dirty="0" smtClean="0"/>
              <a:t>Groundwater </a:t>
            </a:r>
            <a:r>
              <a:rPr lang="en-US" sz="2400" dirty="0"/>
              <a:t>Levels will be a proxy </a:t>
            </a:r>
            <a:r>
              <a:rPr lang="en-US" sz="2400" dirty="0" smtClean="0"/>
              <a:t>for Reduction in Storage and Subsidence</a:t>
            </a:r>
            <a:endParaRPr lang="en-US" sz="2400" dirty="0"/>
          </a:p>
          <a:p>
            <a:endParaRPr lang="en-US" sz="2400" b="1" dirty="0"/>
          </a:p>
          <a:p>
            <a:pPr marL="742950" lvl="1" indent="-285750">
              <a:buFont typeface="Wingdings" panose="05000000000000000000" pitchFamily="2" charset="2"/>
              <a:buChar char="Ø"/>
            </a:pPr>
            <a:endParaRPr lang="en-US" dirty="0" smtClean="0"/>
          </a:p>
          <a:p>
            <a:pPr marL="285750" indent="-285750">
              <a:buFont typeface="Wingdings" panose="05000000000000000000" pitchFamily="2" charset="2"/>
              <a:buChar char="Ø"/>
            </a:pPr>
            <a:endParaRPr lang="en-US" dirty="0"/>
          </a:p>
        </p:txBody>
      </p:sp>
      <p:pic>
        <p:nvPicPr>
          <p:cNvPr id="8" name="Picture 7"/>
          <p:cNvPicPr>
            <a:picLocks noChangeAspect="1"/>
          </p:cNvPicPr>
          <p:nvPr/>
        </p:nvPicPr>
        <p:blipFill>
          <a:blip r:embed="rId3"/>
          <a:stretch>
            <a:fillRect/>
          </a:stretch>
        </p:blipFill>
        <p:spPr>
          <a:xfrm>
            <a:off x="1586918" y="3539306"/>
            <a:ext cx="8151058" cy="1219306"/>
          </a:xfrm>
          <a:prstGeom prst="rect">
            <a:avLst/>
          </a:prstGeom>
        </p:spPr>
      </p:pic>
    </p:spTree>
    <p:extLst>
      <p:ext uri="{BB962C8B-B14F-4D97-AF65-F5344CB8AC3E}">
        <p14:creationId xmlns:p14="http://schemas.microsoft.com/office/powerpoint/2010/main" val="347182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6" name="Rectangle 5"/>
          <p:cNvSpPr/>
          <p:nvPr/>
        </p:nvSpPr>
        <p:spPr>
          <a:xfrm>
            <a:off x="2370874" y="1484894"/>
            <a:ext cx="7444154" cy="523220"/>
          </a:xfrm>
          <a:prstGeom prst="rect">
            <a:avLst/>
          </a:prstGeom>
        </p:spPr>
        <p:txBody>
          <a:bodyPr wrap="none">
            <a:spAutoFit/>
          </a:bodyPr>
          <a:lstStyle/>
          <a:p>
            <a:r>
              <a:rPr lang="en-US" sz="2800" b="1" dirty="0"/>
              <a:t>Depletion of Interconnected Surface Water</a:t>
            </a:r>
          </a:p>
        </p:txBody>
      </p:sp>
      <p:grpSp>
        <p:nvGrpSpPr>
          <p:cNvPr id="9" name="Group 4"/>
          <p:cNvGrpSpPr>
            <a:grpSpLocks noChangeAspect="1"/>
          </p:cNvGrpSpPr>
          <p:nvPr/>
        </p:nvGrpSpPr>
        <p:grpSpPr bwMode="auto">
          <a:xfrm>
            <a:off x="1663118" y="1985911"/>
            <a:ext cx="8952402" cy="4480560"/>
            <a:chOff x="1786" y="1132"/>
            <a:chExt cx="4108" cy="2056"/>
          </a:xfrm>
        </p:grpSpPr>
        <p:sp>
          <p:nvSpPr>
            <p:cNvPr id="11" name="AutoShape 3"/>
            <p:cNvSpPr>
              <a:spLocks noChangeAspect="1" noChangeArrowheads="1" noTextEdit="1"/>
            </p:cNvSpPr>
            <p:nvPr/>
          </p:nvSpPr>
          <p:spPr bwMode="auto">
            <a:xfrm>
              <a:off x="1786" y="1132"/>
              <a:ext cx="4108" cy="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 y="1132"/>
              <a:ext cx="4110" cy="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14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6" name="Rectangle 5"/>
          <p:cNvSpPr/>
          <p:nvPr/>
        </p:nvSpPr>
        <p:spPr>
          <a:xfrm>
            <a:off x="3969870" y="1478620"/>
            <a:ext cx="4246162" cy="523220"/>
          </a:xfrm>
          <a:prstGeom prst="rect">
            <a:avLst/>
          </a:prstGeom>
        </p:spPr>
        <p:txBody>
          <a:bodyPr wrap="none">
            <a:spAutoFit/>
          </a:bodyPr>
          <a:lstStyle/>
          <a:p>
            <a:r>
              <a:rPr lang="en-US" sz="2800" b="1" dirty="0" smtClean="0"/>
              <a:t>Degraded Water Quality</a:t>
            </a:r>
            <a:endParaRPr lang="en-US" sz="2800" b="1" dirty="0"/>
          </a:p>
        </p:txBody>
      </p:sp>
      <p:grpSp>
        <p:nvGrpSpPr>
          <p:cNvPr id="8" name="Group 4"/>
          <p:cNvGrpSpPr>
            <a:grpSpLocks noChangeAspect="1"/>
          </p:cNvGrpSpPr>
          <p:nvPr/>
        </p:nvGrpSpPr>
        <p:grpSpPr bwMode="auto">
          <a:xfrm>
            <a:off x="1447800" y="1937322"/>
            <a:ext cx="9810880" cy="4480560"/>
            <a:chOff x="1808" y="1232"/>
            <a:chExt cx="4064" cy="1856"/>
          </a:xfrm>
        </p:grpSpPr>
        <p:sp>
          <p:nvSpPr>
            <p:cNvPr id="12" name="AutoShape 3"/>
            <p:cNvSpPr>
              <a:spLocks noChangeAspect="1" noChangeArrowheads="1" noTextEdit="1"/>
            </p:cNvSpPr>
            <p:nvPr/>
          </p:nvSpPr>
          <p:spPr bwMode="auto">
            <a:xfrm>
              <a:off x="1808" y="1232"/>
              <a:ext cx="4064"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 y="1232"/>
              <a:ext cx="4066" cy="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8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3" name="TextBox 2"/>
          <p:cNvSpPr txBox="1"/>
          <p:nvPr/>
        </p:nvSpPr>
        <p:spPr>
          <a:xfrm>
            <a:off x="1066800" y="1746504"/>
            <a:ext cx="9677400" cy="2369880"/>
          </a:xfrm>
          <a:prstGeom prst="rect">
            <a:avLst/>
          </a:prstGeom>
          <a:noFill/>
        </p:spPr>
        <p:txBody>
          <a:bodyPr wrap="square" rtlCol="0">
            <a:spAutoFit/>
          </a:bodyPr>
          <a:lstStyle/>
          <a:p>
            <a:r>
              <a:rPr lang="en-US" sz="2800" b="1" dirty="0" smtClean="0"/>
              <a:t>Next Steps</a:t>
            </a:r>
          </a:p>
          <a:p>
            <a:pPr marL="742950" lvl="1" indent="-285750">
              <a:buFont typeface="Wingdings" panose="05000000000000000000" pitchFamily="2" charset="2"/>
              <a:buChar char="Ø"/>
            </a:pPr>
            <a:r>
              <a:rPr lang="en-US" sz="2400" dirty="0" smtClean="0"/>
              <a:t>January 19, 2021 - Presentation and discussion by SHAC of Sustainable Management Criteria and Representative Monitoring Sites</a:t>
            </a:r>
          </a:p>
          <a:p>
            <a:pPr marL="742950" lvl="1" indent="-285750">
              <a:buFont typeface="Wingdings" panose="05000000000000000000" pitchFamily="2" charset="2"/>
              <a:buChar char="Ø"/>
            </a:pPr>
            <a:r>
              <a:rPr lang="en-US" sz="2400" dirty="0" smtClean="0"/>
              <a:t>February 10, 2021 – Public Comment Period (30 days)</a:t>
            </a:r>
          </a:p>
          <a:p>
            <a:pPr marL="742950" lvl="1" indent="-285750">
              <a:buFont typeface="Wingdings" panose="05000000000000000000" pitchFamily="2" charset="2"/>
              <a:buChar char="Ø"/>
            </a:pPr>
            <a:r>
              <a:rPr lang="en-US" sz="2400" dirty="0" smtClean="0"/>
              <a:t>February 19, 2021 – Vina GSA Board Workshop</a:t>
            </a:r>
            <a:endParaRPr lang="en-US" sz="2400" dirty="0"/>
          </a:p>
        </p:txBody>
      </p:sp>
    </p:spTree>
    <p:extLst>
      <p:ext uri="{BB962C8B-B14F-4D97-AF65-F5344CB8AC3E}">
        <p14:creationId xmlns:p14="http://schemas.microsoft.com/office/powerpoint/2010/main" val="182480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Sustainable Management Criteria</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
        <p:nvSpPr>
          <p:cNvPr id="3" name="TextBox 2"/>
          <p:cNvSpPr txBox="1"/>
          <p:nvPr/>
        </p:nvSpPr>
        <p:spPr>
          <a:xfrm>
            <a:off x="4800600" y="2620479"/>
            <a:ext cx="3276600" cy="769441"/>
          </a:xfrm>
          <a:prstGeom prst="rect">
            <a:avLst/>
          </a:prstGeom>
          <a:noFill/>
        </p:spPr>
        <p:txBody>
          <a:bodyPr wrap="square" rtlCol="0">
            <a:spAutoFit/>
          </a:bodyPr>
          <a:lstStyle/>
          <a:p>
            <a:r>
              <a:rPr lang="en-US" sz="4400" b="1" dirty="0" smtClean="0"/>
              <a:t>Discussion</a:t>
            </a:r>
            <a:endParaRPr lang="en-US" sz="4000" dirty="0"/>
          </a:p>
        </p:txBody>
      </p:sp>
    </p:spTree>
    <p:extLst>
      <p:ext uri="{BB962C8B-B14F-4D97-AF65-F5344CB8AC3E}">
        <p14:creationId xmlns:p14="http://schemas.microsoft.com/office/powerpoint/2010/main" val="22204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3"/>
          <a:stretch>
            <a:fillRect/>
          </a:stretch>
        </p:blipFill>
        <p:spPr>
          <a:xfrm>
            <a:off x="304800" y="5371487"/>
            <a:ext cx="1358318" cy="1280160"/>
          </a:xfrm>
          <a:prstGeom prst="rect">
            <a:avLst/>
          </a:prstGeom>
        </p:spPr>
      </p:pic>
      <p:sp>
        <p:nvSpPr>
          <p:cNvPr id="10" name="Content Placeholder 2"/>
          <p:cNvSpPr txBox="1">
            <a:spLocks/>
          </p:cNvSpPr>
          <p:nvPr/>
        </p:nvSpPr>
        <p:spPr>
          <a:xfrm>
            <a:off x="2641667" y="2209800"/>
            <a:ext cx="6902570" cy="1374648"/>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Projects and Management Actions</a:t>
            </a:r>
          </a:p>
        </p:txBody>
      </p:sp>
    </p:spTree>
    <p:extLst>
      <p:ext uri="{BB962C8B-B14F-4D97-AF65-F5344CB8AC3E}">
        <p14:creationId xmlns:p14="http://schemas.microsoft.com/office/powerpoint/2010/main" val="39612720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Projects and Management Actions</a:t>
            </a:r>
          </a:p>
          <a:p>
            <a:pPr>
              <a:buFont typeface="Wingdings" panose="05000000000000000000" pitchFamily="2" charset="2"/>
              <a:buChar char="Ø"/>
            </a:pPr>
            <a:r>
              <a:rPr lang="en-US" sz="2400" dirty="0" smtClean="0">
                <a:solidFill>
                  <a:schemeClr val="tx1"/>
                </a:solidFill>
              </a:rPr>
              <a:t>A required element of Groundwater Sustainability Plans</a:t>
            </a:r>
          </a:p>
          <a:p>
            <a:pPr>
              <a:buFont typeface="Wingdings" panose="05000000000000000000" pitchFamily="2" charset="2"/>
              <a:buChar char="Ø"/>
            </a:pPr>
            <a:r>
              <a:rPr lang="en-US" sz="2400" dirty="0" smtClean="0">
                <a:solidFill>
                  <a:schemeClr val="tx1"/>
                </a:solidFill>
              </a:rPr>
              <a:t>Comprise </a:t>
            </a:r>
            <a:r>
              <a:rPr lang="en-US" sz="2400" dirty="0">
                <a:solidFill>
                  <a:schemeClr val="tx1"/>
                </a:solidFill>
              </a:rPr>
              <a:t>the efforts that will achieve the sustainability goals </a:t>
            </a:r>
            <a:r>
              <a:rPr lang="en-US" sz="2400" dirty="0" smtClean="0">
                <a:solidFill>
                  <a:schemeClr val="tx1"/>
                </a:solidFill>
              </a:rPr>
              <a:t>(Measurable Objectives) established </a:t>
            </a:r>
            <a:r>
              <a:rPr lang="en-US" sz="2400" dirty="0">
                <a:solidFill>
                  <a:schemeClr val="tx1"/>
                </a:solidFill>
              </a:rPr>
              <a:t>in the </a:t>
            </a:r>
            <a:r>
              <a:rPr lang="en-US" sz="2400" dirty="0" smtClean="0">
                <a:solidFill>
                  <a:schemeClr val="tx1"/>
                </a:solidFill>
              </a:rPr>
              <a:t>Vina GSP</a:t>
            </a:r>
          </a:p>
          <a:p>
            <a:pPr marL="0" indent="0">
              <a:buNone/>
            </a:pPr>
            <a:endParaRPr lang="en-US" sz="2800" b="1" dirty="0" smtClean="0">
              <a:solidFill>
                <a:schemeClr val="accent1"/>
              </a:solidFill>
            </a:endParaRPr>
          </a:p>
          <a:p>
            <a:pPr lvl="1">
              <a:buFont typeface="Wingdings" panose="05000000000000000000" pitchFamily="2" charset="2"/>
              <a:buChar char="Ø"/>
            </a:pPr>
            <a:endParaRPr lang="en-US" sz="2800" dirty="0" smtClean="0"/>
          </a:p>
          <a:p>
            <a:endParaRPr lang="en-US" sz="2800" dirty="0"/>
          </a:p>
        </p:txBody>
      </p:sp>
      <p:pic>
        <p:nvPicPr>
          <p:cNvPr id="3" name="Picture 2"/>
          <p:cNvPicPr>
            <a:picLocks noChangeAspect="1"/>
          </p:cNvPicPr>
          <p:nvPr/>
        </p:nvPicPr>
        <p:blipFill>
          <a:blip r:embed="rId3"/>
          <a:stretch>
            <a:fillRect/>
          </a:stretch>
        </p:blipFill>
        <p:spPr>
          <a:xfrm>
            <a:off x="1586918" y="3581294"/>
            <a:ext cx="8151058" cy="1219306"/>
          </a:xfrm>
          <a:prstGeom prst="rect">
            <a:avLst/>
          </a:prstGeom>
        </p:spPr>
      </p:pic>
      <p:sp>
        <p:nvSpPr>
          <p:cNvPr id="7"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spTree>
    <p:extLst>
      <p:ext uri="{BB962C8B-B14F-4D97-AF65-F5344CB8AC3E}">
        <p14:creationId xmlns:p14="http://schemas.microsoft.com/office/powerpoint/2010/main" val="2126643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3" name="Rectangle 2"/>
          <p:cNvSpPr/>
          <p:nvPr/>
        </p:nvSpPr>
        <p:spPr>
          <a:xfrm>
            <a:off x="533399" y="1066800"/>
            <a:ext cx="11029615" cy="3293209"/>
          </a:xfrm>
          <a:prstGeom prst="rect">
            <a:avLst/>
          </a:prstGeom>
        </p:spPr>
        <p:txBody>
          <a:bodyPr wrap="square">
            <a:spAutoFit/>
          </a:bodyPr>
          <a:lstStyle/>
          <a:p>
            <a:pPr algn="ctr"/>
            <a:r>
              <a:rPr lang="en-US" sz="3200" b="1" dirty="0">
                <a:solidFill>
                  <a:schemeClr val="accent1"/>
                </a:solidFill>
              </a:rPr>
              <a:t>Schedule</a:t>
            </a:r>
          </a:p>
          <a:p>
            <a:endParaRPr lang="en-US" sz="2800" b="1" dirty="0" smtClean="0"/>
          </a:p>
          <a:p>
            <a:r>
              <a:rPr lang="en-US" sz="2800" b="1" dirty="0" smtClean="0"/>
              <a:t>January 13, 2021</a:t>
            </a:r>
          </a:p>
          <a:p>
            <a:pPr marL="1027113" lvl="2" indent="-295275">
              <a:buFont typeface="Wingdings" panose="05000000000000000000" pitchFamily="2" charset="2"/>
              <a:buChar char="Ø"/>
            </a:pPr>
            <a:r>
              <a:rPr lang="en-US" sz="2400" dirty="0" smtClean="0"/>
              <a:t>Draft </a:t>
            </a:r>
            <a:r>
              <a:rPr lang="en-US" sz="2400" dirty="0"/>
              <a:t>Sustainable Management </a:t>
            </a:r>
            <a:r>
              <a:rPr lang="en-US" sz="2400" dirty="0" smtClean="0"/>
              <a:t>Criteria Methodology</a:t>
            </a:r>
          </a:p>
          <a:p>
            <a:pPr marL="1027113" lvl="2" indent="-295275">
              <a:buFont typeface="Wingdings" panose="05000000000000000000" pitchFamily="2" charset="2"/>
              <a:buChar char="Ø"/>
            </a:pPr>
            <a:r>
              <a:rPr lang="en-US" sz="2400" dirty="0"/>
              <a:t>Representative Monitoring </a:t>
            </a:r>
            <a:r>
              <a:rPr lang="en-US" sz="2400" dirty="0" smtClean="0"/>
              <a:t>Sites</a:t>
            </a:r>
          </a:p>
          <a:p>
            <a:pPr marL="1027113" lvl="2" indent="-295275">
              <a:buFont typeface="Wingdings" panose="05000000000000000000" pitchFamily="2" charset="2"/>
              <a:buChar char="Ø"/>
            </a:pPr>
            <a:r>
              <a:rPr lang="en-US" sz="2400" dirty="0" smtClean="0"/>
              <a:t>Projects and Management Actions</a:t>
            </a:r>
            <a:endParaRPr lang="en-US" sz="2400" dirty="0"/>
          </a:p>
          <a:p>
            <a:pPr marL="1027113" lvl="2" indent="-295275">
              <a:buFont typeface="Wingdings" panose="05000000000000000000" pitchFamily="2" charset="2"/>
              <a:buChar char="Ø"/>
            </a:pPr>
            <a:r>
              <a:rPr lang="en-US" sz="2400" dirty="0" err="1" smtClean="0"/>
              <a:t>Interbasin</a:t>
            </a:r>
            <a:r>
              <a:rPr lang="en-US" sz="2400" dirty="0" smtClean="0"/>
              <a:t> Coordination Update </a:t>
            </a:r>
            <a:endParaRPr lang="en-US" sz="2800" dirty="0"/>
          </a:p>
          <a:p>
            <a:pPr marL="569913" lvl="1" indent="-295275">
              <a:buFont typeface="Wingdings" panose="05000000000000000000" pitchFamily="2" charset="2"/>
              <a:buChar char="Ø"/>
            </a:pPr>
            <a:r>
              <a:rPr lang="en-US" sz="2400" dirty="0" smtClean="0"/>
              <a:t>Provide Direction as Appropriate</a:t>
            </a:r>
            <a:endParaRPr lang="en-US" sz="2400" dirty="0"/>
          </a:p>
        </p:txBody>
      </p:sp>
    </p:spTree>
    <p:extLst>
      <p:ext uri="{BB962C8B-B14F-4D97-AF65-F5344CB8AC3E}">
        <p14:creationId xmlns:p14="http://schemas.microsoft.com/office/powerpoint/2010/main" val="554552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Projects and Management Actions</a:t>
            </a:r>
          </a:p>
          <a:p>
            <a:pPr marL="274320" lvl="1" indent="0">
              <a:spcBef>
                <a:spcPts val="0"/>
              </a:spcBef>
              <a:buNone/>
            </a:pPr>
            <a:endParaRPr lang="en-US" sz="2700" dirty="0" smtClean="0">
              <a:solidFill>
                <a:schemeClr val="tx1"/>
              </a:solidFill>
            </a:endParaRPr>
          </a:p>
        </p:txBody>
      </p:sp>
      <p:sp>
        <p:nvSpPr>
          <p:cNvPr id="7" name="Content Placeholder 2"/>
          <p:cNvSpPr txBox="1">
            <a:spLocks/>
          </p:cNvSpPr>
          <p:nvPr/>
        </p:nvSpPr>
        <p:spPr>
          <a:xfrm>
            <a:off x="622888" y="1638779"/>
            <a:ext cx="11029615" cy="39319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2400" dirty="0" smtClean="0">
                <a:solidFill>
                  <a:schemeClr val="tx1"/>
                </a:solidFill>
              </a:rPr>
              <a:t>Current Status</a:t>
            </a:r>
          </a:p>
          <a:p>
            <a:pPr>
              <a:buFont typeface="Wingdings" panose="05000000000000000000" pitchFamily="2" charset="2"/>
              <a:buChar char="Ø"/>
            </a:pPr>
            <a:r>
              <a:rPr lang="en-US" sz="2400" dirty="0" smtClean="0">
                <a:solidFill>
                  <a:schemeClr val="tx1"/>
                </a:solidFill>
              </a:rPr>
              <a:t>SHAC continues to discuss of potential Projects and Management Actions</a:t>
            </a:r>
          </a:p>
          <a:p>
            <a:pPr>
              <a:buFont typeface="Wingdings" panose="05000000000000000000" pitchFamily="2" charset="2"/>
              <a:buChar char="Ø"/>
            </a:pPr>
            <a:r>
              <a:rPr lang="en-US" sz="2400" dirty="0">
                <a:solidFill>
                  <a:schemeClr val="tx1"/>
                </a:solidFill>
              </a:rPr>
              <a:t>Solicitation of potential Projects and Management Actions for </a:t>
            </a:r>
            <a:r>
              <a:rPr lang="en-US" sz="2400" dirty="0" smtClean="0">
                <a:solidFill>
                  <a:schemeClr val="tx1"/>
                </a:solidFill>
              </a:rPr>
              <a:t>consideration</a:t>
            </a:r>
          </a:p>
          <a:p>
            <a:pPr>
              <a:buFont typeface="Wingdings" panose="05000000000000000000" pitchFamily="2" charset="2"/>
              <a:buChar char="Ø"/>
            </a:pPr>
            <a:r>
              <a:rPr lang="en-US" sz="2400" dirty="0">
                <a:solidFill>
                  <a:schemeClr val="tx1"/>
                </a:solidFill>
              </a:rPr>
              <a:t>B</a:t>
            </a:r>
            <a:r>
              <a:rPr lang="en-US" sz="2400" dirty="0" smtClean="0">
                <a:solidFill>
                  <a:schemeClr val="tx1"/>
                </a:solidFill>
              </a:rPr>
              <a:t>y spring, a </a:t>
            </a:r>
            <a:r>
              <a:rPr lang="en-US" sz="2400" dirty="0">
                <a:solidFill>
                  <a:schemeClr val="tx1"/>
                </a:solidFill>
              </a:rPr>
              <a:t>matrix </a:t>
            </a:r>
            <a:r>
              <a:rPr lang="en-US" sz="2400" dirty="0" smtClean="0">
                <a:solidFill>
                  <a:schemeClr val="tx1"/>
                </a:solidFill>
              </a:rPr>
              <a:t>of prioritized potential Projects and Management Actions</a:t>
            </a:r>
            <a:endParaRPr lang="en-US" sz="2400" dirty="0">
              <a:solidFill>
                <a:schemeClr val="tx1"/>
              </a:solidFill>
            </a:endParaRPr>
          </a:p>
          <a:p>
            <a:pPr lvl="2">
              <a:lnSpc>
                <a:spcPct val="110000"/>
              </a:lnSpc>
              <a:spcBef>
                <a:spcPts val="0"/>
              </a:spcBef>
              <a:buFont typeface="Wingdings" panose="05000000000000000000" pitchFamily="2" charset="2"/>
              <a:buChar char="Ø"/>
            </a:pPr>
            <a:r>
              <a:rPr lang="en-US" b="1" dirty="0">
                <a:solidFill>
                  <a:schemeClr val="tx1"/>
                </a:solidFill>
              </a:rPr>
              <a:t>Planned</a:t>
            </a:r>
            <a:r>
              <a:rPr lang="en-US" dirty="0">
                <a:solidFill>
                  <a:schemeClr val="tx1"/>
                </a:solidFill>
              </a:rPr>
              <a:t> – Projects in this category meet the acceptable criteria, have adequate planning and are scheduled to be completed prior to 2042.</a:t>
            </a:r>
          </a:p>
          <a:p>
            <a:pPr lvl="2">
              <a:lnSpc>
                <a:spcPct val="110000"/>
              </a:lnSpc>
              <a:spcBef>
                <a:spcPts val="0"/>
              </a:spcBef>
              <a:buFont typeface="Wingdings" panose="05000000000000000000" pitchFamily="2" charset="2"/>
              <a:buChar char="Ø"/>
            </a:pPr>
            <a:r>
              <a:rPr lang="en-US" b="1" dirty="0">
                <a:solidFill>
                  <a:schemeClr val="tx1"/>
                </a:solidFill>
              </a:rPr>
              <a:t>Potential </a:t>
            </a:r>
            <a:r>
              <a:rPr lang="en-US" dirty="0">
                <a:solidFill>
                  <a:schemeClr val="tx1"/>
                </a:solidFill>
              </a:rPr>
              <a:t>– Projects in this category meet the acceptable criteria but are in early planning stages, but possibly could be completed by 2042.  For example, these projects may have uncertain funding sources or need additional analysis.</a:t>
            </a:r>
          </a:p>
          <a:p>
            <a:pPr lvl="2">
              <a:lnSpc>
                <a:spcPct val="110000"/>
              </a:lnSpc>
              <a:spcBef>
                <a:spcPts val="0"/>
              </a:spcBef>
              <a:buFont typeface="Wingdings" panose="05000000000000000000" pitchFamily="2" charset="2"/>
              <a:buChar char="Ø"/>
            </a:pPr>
            <a:r>
              <a:rPr lang="en-US" b="1" dirty="0">
                <a:solidFill>
                  <a:schemeClr val="tx1"/>
                </a:solidFill>
              </a:rPr>
              <a:t>Conceptual </a:t>
            </a:r>
            <a:r>
              <a:rPr lang="en-US" dirty="0">
                <a:solidFill>
                  <a:schemeClr val="tx1"/>
                </a:solidFill>
              </a:rPr>
              <a:t>– Projects in this category are in early conceptual planning stages and would require significant additional work. </a:t>
            </a:r>
          </a:p>
        </p:txBody>
      </p:sp>
    </p:spTree>
    <p:extLst>
      <p:ext uri="{BB962C8B-B14F-4D97-AF65-F5344CB8AC3E}">
        <p14:creationId xmlns:p14="http://schemas.microsoft.com/office/powerpoint/2010/main" val="3636815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smtClean="0">
                <a:solidFill>
                  <a:schemeClr val="tx1"/>
                </a:solidFill>
                <a:effectLst>
                  <a:outerShdw blurRad="38100" dist="38100" dir="2700000" algn="tl">
                    <a:srgbClr val="000000">
                      <a:alpha val="43137"/>
                    </a:srgbClr>
                  </a:outerShdw>
                </a:effectLst>
              </a:rPr>
              <a:t>Projects and Management Actions</a:t>
            </a:r>
            <a:endParaRPr lang="en-US" sz="3600" dirty="0">
              <a:solidFill>
                <a:schemeClr val="tx1"/>
              </a:solidFill>
              <a:effectLst>
                <a:outerShdw blurRad="38100" dist="38100" dir="2700000" algn="tl">
                  <a:srgbClr val="000000">
                    <a:alpha val="43137"/>
                  </a:srgbClr>
                </a:outerShdw>
              </a:effectLst>
            </a:endParaRPr>
          </a:p>
        </p:txBody>
      </p:sp>
      <p:sp>
        <p:nvSpPr>
          <p:cNvPr id="6" name="Content Placeholder 2"/>
          <p:cNvSpPr txBox="1">
            <a:spLocks/>
          </p:cNvSpPr>
          <p:nvPr/>
        </p:nvSpPr>
        <p:spPr>
          <a:xfrm>
            <a:off x="578144" y="762360"/>
            <a:ext cx="11029615" cy="4648200"/>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a:solidFill>
                  <a:schemeClr val="accent1"/>
                </a:solidFill>
              </a:rPr>
              <a:t>Projects and Management </a:t>
            </a:r>
            <a:r>
              <a:rPr lang="en-US" sz="3200" b="1" dirty="0" smtClean="0">
                <a:solidFill>
                  <a:schemeClr val="accent1"/>
                </a:solidFill>
              </a:rPr>
              <a:t>Actions</a:t>
            </a:r>
            <a:endParaRPr lang="en-US" sz="3200" b="1" dirty="0">
              <a:solidFill>
                <a:schemeClr val="accent1"/>
              </a:solidFill>
            </a:endParaRPr>
          </a:p>
        </p:txBody>
      </p:sp>
      <p:pic>
        <p:nvPicPr>
          <p:cNvPr id="5" name="Picture 4"/>
          <p:cNvPicPr>
            <a:picLocks noChangeAspect="1"/>
          </p:cNvPicPr>
          <p:nvPr/>
        </p:nvPicPr>
        <p:blipFill>
          <a:blip r:embed="rId2"/>
          <a:stretch>
            <a:fillRect/>
          </a:stretch>
        </p:blipFill>
        <p:spPr>
          <a:xfrm>
            <a:off x="304800" y="5413520"/>
            <a:ext cx="1358318" cy="128016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67507215"/>
              </p:ext>
            </p:extLst>
          </p:nvPr>
        </p:nvGraphicFramePr>
        <p:xfrm>
          <a:off x="578144" y="2269277"/>
          <a:ext cx="10851855" cy="2772156"/>
        </p:xfrm>
        <a:graphic>
          <a:graphicData uri="http://schemas.openxmlformats.org/drawingml/2006/table">
            <a:tbl>
              <a:tblPr firstRow="1" firstCol="1" bandRow="1"/>
              <a:tblGrid>
                <a:gridCol w="869709">
                  <a:extLst>
                    <a:ext uri="{9D8B030D-6E8A-4147-A177-3AD203B41FA5}">
                      <a16:colId xmlns:a16="http://schemas.microsoft.com/office/drawing/2014/main" val="2107780074"/>
                    </a:ext>
                  </a:extLst>
                </a:gridCol>
                <a:gridCol w="868179">
                  <a:extLst>
                    <a:ext uri="{9D8B030D-6E8A-4147-A177-3AD203B41FA5}">
                      <a16:colId xmlns:a16="http://schemas.microsoft.com/office/drawing/2014/main" val="2655965750"/>
                    </a:ext>
                  </a:extLst>
                </a:gridCol>
                <a:gridCol w="942377">
                  <a:extLst>
                    <a:ext uri="{9D8B030D-6E8A-4147-A177-3AD203B41FA5}">
                      <a16:colId xmlns:a16="http://schemas.microsoft.com/office/drawing/2014/main" val="1265401731"/>
                    </a:ext>
                  </a:extLst>
                </a:gridCol>
                <a:gridCol w="968382">
                  <a:extLst>
                    <a:ext uri="{9D8B030D-6E8A-4147-A177-3AD203B41FA5}">
                      <a16:colId xmlns:a16="http://schemas.microsoft.com/office/drawing/2014/main" val="2543986375"/>
                    </a:ext>
                  </a:extLst>
                </a:gridCol>
                <a:gridCol w="879651">
                  <a:extLst>
                    <a:ext uri="{9D8B030D-6E8A-4147-A177-3AD203B41FA5}">
                      <a16:colId xmlns:a16="http://schemas.microsoft.com/office/drawing/2014/main" val="557879915"/>
                    </a:ext>
                  </a:extLst>
                </a:gridCol>
                <a:gridCol w="956907">
                  <a:extLst>
                    <a:ext uri="{9D8B030D-6E8A-4147-A177-3AD203B41FA5}">
                      <a16:colId xmlns:a16="http://schemas.microsoft.com/office/drawing/2014/main" val="4052948614"/>
                    </a:ext>
                  </a:extLst>
                </a:gridCol>
                <a:gridCol w="929373">
                  <a:extLst>
                    <a:ext uri="{9D8B030D-6E8A-4147-A177-3AD203B41FA5}">
                      <a16:colId xmlns:a16="http://schemas.microsoft.com/office/drawing/2014/main" val="4224776688"/>
                    </a:ext>
                  </a:extLst>
                </a:gridCol>
                <a:gridCol w="1328660">
                  <a:extLst>
                    <a:ext uri="{9D8B030D-6E8A-4147-A177-3AD203B41FA5}">
                      <a16:colId xmlns:a16="http://schemas.microsoft.com/office/drawing/2014/main" val="134935094"/>
                    </a:ext>
                  </a:extLst>
                </a:gridCol>
                <a:gridCol w="1216215">
                  <a:extLst>
                    <a:ext uri="{9D8B030D-6E8A-4147-A177-3AD203B41FA5}">
                      <a16:colId xmlns:a16="http://schemas.microsoft.com/office/drawing/2014/main" val="3795774597"/>
                    </a:ext>
                  </a:extLst>
                </a:gridCol>
                <a:gridCol w="946201">
                  <a:extLst>
                    <a:ext uri="{9D8B030D-6E8A-4147-A177-3AD203B41FA5}">
                      <a16:colId xmlns:a16="http://schemas.microsoft.com/office/drawing/2014/main" val="3434040426"/>
                    </a:ext>
                  </a:extLst>
                </a:gridCol>
                <a:gridCol w="946201">
                  <a:extLst>
                    <a:ext uri="{9D8B030D-6E8A-4147-A177-3AD203B41FA5}">
                      <a16:colId xmlns:a16="http://schemas.microsoft.com/office/drawing/2014/main" val="182528985"/>
                    </a:ext>
                  </a:extLst>
                </a:gridCol>
              </a:tblGrid>
              <a:tr h="534086">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Project 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Project Type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Project Proponent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Measurable Objective Expected to 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Current Status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Time-table (initiation to completion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Estimated 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Required Permitting and Regulatory Process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Expected Groundwater Demand Reduction (AF/year)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Planned,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Potential,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Or Concept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1000" b="1" dirty="0" smtClean="0">
                          <a:effectLst/>
                          <a:latin typeface="Calibri" panose="020F0502020204030204" pitchFamily="34" charset="0"/>
                          <a:ea typeface="Calibri" panose="020F0502020204030204" pitchFamily="34" charset="0"/>
                          <a:cs typeface="Times New Roman" panose="02020603050405020304" pitchFamily="18" charset="0"/>
                        </a:rPr>
                        <a:t>Management</a:t>
                      </a:r>
                    </a:p>
                    <a:p>
                      <a:pPr marL="0" marR="0" algn="ctr">
                        <a:lnSpc>
                          <a:spcPct val="107000"/>
                        </a:lnSpc>
                        <a:spcBef>
                          <a:spcPts val="0"/>
                        </a:spcBef>
                        <a:spcAft>
                          <a:spcPts val="0"/>
                        </a:spcAft>
                      </a:pPr>
                      <a:r>
                        <a:rPr lang="en-US" sz="1000" b="1" dirty="0" smtClean="0">
                          <a:effectLst/>
                          <a:latin typeface="Calibri" panose="020F0502020204030204" pitchFamily="34" charset="0"/>
                          <a:ea typeface="Calibri" panose="020F0502020204030204" pitchFamily="34" charset="0"/>
                          <a:cs typeface="Times New Roman" panose="02020603050405020304" pitchFamily="18" charset="0"/>
                        </a:rPr>
                        <a:t>Area</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16939414"/>
                  </a:ext>
                </a:extLst>
              </a:tr>
              <a:tr h="318861">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 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Ag Conservation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Groundwater </a:t>
                      </a: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levels,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977525"/>
                  </a:ext>
                </a:extLst>
              </a:tr>
              <a:tr h="334140">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 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Recharge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Groundwater </a:t>
                      </a: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levels,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SWRCB Temporary water right permit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646320"/>
                  </a:ext>
                </a:extLst>
              </a:tr>
              <a:tr h="318861">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Recycling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Groundwater </a:t>
                      </a: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levels,</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NPDES, Regional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Board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TBD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6747626"/>
                  </a:ext>
                </a:extLst>
              </a:tr>
              <a:tr h="318861">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New</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Water Supply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Groundwater Levels,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85266"/>
                  </a:ext>
                </a:extLst>
              </a:tr>
              <a:tr h="31886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Urban</a:t>
                      </a:r>
                      <a:r>
                        <a:rPr lang="en-US" sz="900" baseline="0" dirty="0" smtClean="0">
                          <a:effectLst/>
                          <a:latin typeface="Calibri" panose="020F0502020204030204" pitchFamily="34" charset="0"/>
                          <a:ea typeface="Calibri" panose="020F0502020204030204" pitchFamily="34" charset="0"/>
                          <a:cs typeface="Times New Roman" panose="02020603050405020304" pitchFamily="18" charset="0"/>
                        </a:rPr>
                        <a:t> Conservation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Vina GSA</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Groundwater</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levels,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992327"/>
                  </a:ext>
                </a:extLst>
              </a:tr>
              <a:tr h="318861">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Project 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Pumping</a:t>
                      </a:r>
                      <a:r>
                        <a:rPr lang="en-US" sz="1050" baseline="0" dirty="0" smtClean="0">
                          <a:effectLst/>
                          <a:latin typeface="Calibri" panose="020F0502020204030204" pitchFamily="34" charset="0"/>
                          <a:ea typeface="Calibri" panose="020F0502020204030204" pitchFamily="34" charset="0"/>
                          <a:cs typeface="Times New Roman" panose="02020603050405020304" pitchFamily="18" charset="0"/>
                        </a:rPr>
                        <a:t> Allocation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smtClean="0">
                          <a:effectLst/>
                          <a:latin typeface="Calibri" panose="020F0502020204030204" pitchFamily="34" charset="0"/>
                          <a:ea typeface="Calibri" panose="020F0502020204030204" pitchFamily="34" charset="0"/>
                          <a:cs typeface="Times New Roman" panose="02020603050405020304" pitchFamily="18" charset="0"/>
                        </a:rPr>
                        <a:t>Groundwater Levels, Stream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TBD</a:t>
                      </a:r>
                    </a:p>
                    <a:p>
                      <a:pPr marL="0" marR="0" algn="ctr">
                        <a:lnSpc>
                          <a:spcPct val="107000"/>
                        </a:lnSpc>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TBD</a:t>
                      </a: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255429"/>
                  </a:ext>
                </a:extLst>
              </a:tr>
            </a:tbl>
          </a:graphicData>
        </a:graphic>
      </p:graphicFrame>
      <p:sp>
        <p:nvSpPr>
          <p:cNvPr id="2" name="TextBox 1"/>
          <p:cNvSpPr txBox="1"/>
          <p:nvPr/>
        </p:nvSpPr>
        <p:spPr>
          <a:xfrm rot="20298959">
            <a:off x="4404787" y="3193690"/>
            <a:ext cx="3198568" cy="923330"/>
          </a:xfrm>
          <a:prstGeom prst="rect">
            <a:avLst/>
          </a:prstGeom>
          <a:noFill/>
        </p:spPr>
        <p:txBody>
          <a:bodyPr wrap="square" rtlCol="0">
            <a:spAutoFit/>
          </a:bodyPr>
          <a:lstStyle/>
          <a:p>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Example</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54470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spcBef>
                <a:spcPts val="0"/>
              </a:spcBef>
              <a:buNone/>
            </a:pPr>
            <a:r>
              <a:rPr lang="en-US" sz="3200" b="1" dirty="0" smtClean="0">
                <a:solidFill>
                  <a:schemeClr val="accent1"/>
                </a:solidFill>
              </a:rPr>
              <a:t>Northern Sacramento Valley Interbasin Coordination</a:t>
            </a:r>
            <a:endParaRPr lang="en-US" sz="2400" dirty="0">
              <a:solidFill>
                <a:schemeClr val="accent1"/>
              </a:solidFill>
            </a:endParaRPr>
          </a:p>
        </p:txBody>
      </p:sp>
      <p:pic>
        <p:nvPicPr>
          <p:cNvPr id="3" name="Picture 2"/>
          <p:cNvPicPr>
            <a:picLocks noChangeAspect="1"/>
          </p:cNvPicPr>
          <p:nvPr/>
        </p:nvPicPr>
        <p:blipFill>
          <a:blip r:embed="rId3"/>
          <a:stretch>
            <a:fillRect/>
          </a:stretch>
        </p:blipFill>
        <p:spPr>
          <a:xfrm>
            <a:off x="4219407" y="1388222"/>
            <a:ext cx="3657600" cy="4738257"/>
          </a:xfrm>
          <a:prstGeom prst="rect">
            <a:avLst/>
          </a:prstGeom>
        </p:spPr>
      </p:pic>
    </p:spTree>
    <p:extLst>
      <p:ext uri="{BB962C8B-B14F-4D97-AF65-F5344CB8AC3E}">
        <p14:creationId xmlns:p14="http://schemas.microsoft.com/office/powerpoint/2010/main" val="2349798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4284" y="1655630"/>
            <a:ext cx="4038600" cy="933450"/>
          </a:xfrm>
        </p:spPr>
        <p:txBody>
          <a:bodyPr/>
          <a:lstStyle/>
          <a:p>
            <a:r>
              <a:rPr lang="en-US" dirty="0"/>
              <a:t>Inter-basin Coordination Efforts | </a:t>
            </a:r>
            <a:r>
              <a:rPr lang="en-US" sz="2200" b="1" dirty="0">
                <a:solidFill>
                  <a:schemeClr val="accent4"/>
                </a:solidFill>
                <a:latin typeface="Century Gothic" panose="020B0502020202020204" pitchFamily="34" charset="0"/>
              </a:rPr>
              <a:t>Northern Sacramento Valley</a:t>
            </a:r>
            <a:endParaRPr lang="en-US" sz="2200" dirty="0"/>
          </a:p>
        </p:txBody>
      </p:sp>
      <p:sp>
        <p:nvSpPr>
          <p:cNvPr id="6" name="Subtitle 2"/>
          <p:cNvSpPr>
            <a:spLocks noGrp="1"/>
          </p:cNvSpPr>
          <p:nvPr>
            <p:ph type="subTitle" idx="4294967295"/>
          </p:nvPr>
        </p:nvSpPr>
        <p:spPr>
          <a:xfrm>
            <a:off x="6096000" y="4629794"/>
            <a:ext cx="4038600" cy="1009007"/>
          </a:xfrm>
          <a:prstGeom prst="rect">
            <a:avLst/>
          </a:prstGeom>
        </p:spPr>
        <p:txBody>
          <a:bodyPr>
            <a:normAutofit fontScale="70000" lnSpcReduction="20000"/>
          </a:bodyPr>
          <a:lstStyle>
            <a:lvl1pPr marL="0" indent="0">
              <a:lnSpc>
                <a:spcPct val="120000"/>
              </a:lnSpc>
              <a:spcBef>
                <a:spcPts val="0"/>
              </a:spcBef>
              <a:buFontTx/>
              <a:buNone/>
              <a:defRPr baseline="0">
                <a:solidFill>
                  <a:srgbClr val="646667"/>
                </a:solidFill>
                <a:latin typeface="Calibri Light"/>
              </a:defRPr>
            </a:lvl1pPr>
          </a:lstStyle>
          <a:p>
            <a:pPr algn="ctr"/>
            <a:r>
              <a:rPr lang="en-US" sz="4000" dirty="0" smtClean="0"/>
              <a:t>Mariana </a:t>
            </a:r>
            <a:r>
              <a:rPr lang="en-US" sz="4000" dirty="0"/>
              <a:t>Rivera-Torres</a:t>
            </a:r>
          </a:p>
          <a:p>
            <a:pPr algn="ctr"/>
            <a:r>
              <a:rPr lang="en-US" sz="4000" dirty="0">
                <a:hlinkClick r:id="rId3"/>
              </a:rPr>
              <a:t>mriveratorres@cbi.org</a:t>
            </a:r>
            <a:endParaRPr lang="en-US" sz="4000" dirty="0"/>
          </a:p>
          <a:p>
            <a:pPr algn="ctr"/>
            <a:endParaRPr lang="en-US" sz="4000" dirty="0"/>
          </a:p>
        </p:txBody>
      </p:sp>
      <p:sp>
        <p:nvSpPr>
          <p:cNvPr id="7" name="Text Placeholder 3">
            <a:extLst>
              <a:ext uri="{FF2B5EF4-FFF2-40B4-BE49-F238E27FC236}">
                <a16:creationId xmlns:a16="http://schemas.microsoft.com/office/drawing/2014/main" id="{73DE2673-4988-7340-9A88-97583832F0B9}"/>
              </a:ext>
            </a:extLst>
          </p:cNvPr>
          <p:cNvSpPr>
            <a:spLocks noGrp="1"/>
          </p:cNvSpPr>
          <p:nvPr>
            <p:ph type="body" sz="quarter" idx="15"/>
          </p:nvPr>
        </p:nvSpPr>
        <p:spPr>
          <a:xfrm>
            <a:off x="4267200" y="6485142"/>
            <a:ext cx="6400800" cy="372858"/>
          </a:xfrm>
          <a:prstGeom prst="rect">
            <a:avLst/>
          </a:prstGeom>
          <a:ln>
            <a:noFill/>
          </a:ln>
        </p:spPr>
        <p:txBody>
          <a:bodyPr/>
          <a:lstStyle>
            <a:lvl1pPr marL="0" indent="0">
              <a:buNone/>
              <a:defRPr sz="1000">
                <a:solidFill>
                  <a:srgbClr val="86868E"/>
                </a:solidFill>
              </a:defRPr>
            </a:lvl1pPr>
          </a:lstStyle>
          <a:p>
            <a:r>
              <a:rPr lang="en-US" sz="1100" dirty="0"/>
              <a:t>Antelope | Bowman | Butte | Colusa | Corning | Los Molinos| Red Bluff | Vina | Wyandotte Creek</a:t>
            </a:r>
          </a:p>
        </p:txBody>
      </p:sp>
      <p:pic>
        <p:nvPicPr>
          <p:cNvPr id="5" name="Picture 4" descr="CBI_Arrow_cover.pdf"/>
          <p:cNvPicPr>
            <a:picLocks noChangeAspect="1"/>
          </p:cNvPicPr>
          <p:nvPr/>
        </p:nvPicPr>
        <p:blipFill rotWithShape="1">
          <a:blip r:embed="rId4" cstate="print">
            <a:extLst>
              <a:ext uri="{28A0092B-C50C-407E-A947-70E740481C1C}">
                <a14:useLocalDpi xmlns:a14="http://schemas.microsoft.com/office/drawing/2010/main" val="0"/>
              </a:ext>
            </a:extLst>
          </a:blip>
          <a:srcRect l="43127" r="7543"/>
          <a:stretch/>
        </p:blipFill>
        <p:spPr>
          <a:xfrm>
            <a:off x="1828800" y="228600"/>
            <a:ext cx="4191000" cy="4191000"/>
          </a:xfrm>
          <a:prstGeom prst="rect">
            <a:avLst/>
          </a:prstGeom>
        </p:spPr>
      </p:pic>
      <p:pic>
        <p:nvPicPr>
          <p:cNvPr id="8" name="Picture 7" descr="Map&#10;&#10;Description automatically generated">
            <a:extLst>
              <a:ext uri="{FF2B5EF4-FFF2-40B4-BE49-F238E27FC236}">
                <a16:creationId xmlns:a16="http://schemas.microsoft.com/office/drawing/2014/main" id="{28AD2835-9A6A-D84F-BF74-560EEF1F5B0A}"/>
              </a:ext>
            </a:extLst>
          </p:cNvPr>
          <p:cNvPicPr>
            <a:picLocks noChangeAspect="1"/>
          </p:cNvPicPr>
          <p:nvPr/>
        </p:nvPicPr>
        <p:blipFill>
          <a:blip r:embed="rId5"/>
          <a:stretch>
            <a:fillRect/>
          </a:stretch>
        </p:blipFill>
        <p:spPr>
          <a:xfrm>
            <a:off x="1801678" y="163919"/>
            <a:ext cx="4294322" cy="5557358"/>
          </a:xfrm>
          <a:prstGeom prst="rect">
            <a:avLst/>
          </a:prstGeom>
        </p:spPr>
      </p:pic>
      <p:sp>
        <p:nvSpPr>
          <p:cNvPr id="3" name="Rectangle 2">
            <a:extLst>
              <a:ext uri="{FF2B5EF4-FFF2-40B4-BE49-F238E27FC236}">
                <a16:creationId xmlns:a16="http://schemas.microsoft.com/office/drawing/2014/main" id="{C3886E31-12F9-654F-BD82-07A403F8952E}"/>
              </a:ext>
            </a:extLst>
          </p:cNvPr>
          <p:cNvSpPr/>
          <p:nvPr/>
        </p:nvSpPr>
        <p:spPr>
          <a:xfrm>
            <a:off x="6151475" y="2942598"/>
            <a:ext cx="4038600" cy="923330"/>
          </a:xfrm>
          <a:prstGeom prst="rect">
            <a:avLst/>
          </a:prstGeom>
        </p:spPr>
        <p:txBody>
          <a:bodyPr wrap="square">
            <a:spAutoFit/>
          </a:bodyPr>
          <a:lstStyle/>
          <a:p>
            <a:pPr defTabSz="457200"/>
            <a:r>
              <a:rPr lang="en-US" i="1" dirty="0">
                <a:solidFill>
                  <a:srgbClr val="C2BFB3"/>
                </a:solidFill>
                <a:latin typeface="Calibri"/>
              </a:rPr>
              <a:t>Antelope | Bowman | Butte | Colusa | Corning | Los Molinos| Red Bluff | Vina | Wyandotte Creek Subbasins</a:t>
            </a:r>
            <a:endParaRPr lang="en-US" dirty="0">
              <a:solidFill>
                <a:srgbClr val="C2BFB3"/>
              </a:solidFill>
              <a:latin typeface="Calibri"/>
            </a:endParaRPr>
          </a:p>
        </p:txBody>
      </p:sp>
      <p:pic>
        <p:nvPicPr>
          <p:cNvPr id="9" name="Picture 8"/>
          <p:cNvPicPr>
            <a:picLocks noChangeAspect="1"/>
          </p:cNvPicPr>
          <p:nvPr/>
        </p:nvPicPr>
        <p:blipFill>
          <a:blip r:embed="rId6"/>
          <a:stretch>
            <a:fillRect/>
          </a:stretch>
        </p:blipFill>
        <p:spPr>
          <a:xfrm>
            <a:off x="10814991" y="5562600"/>
            <a:ext cx="1358318" cy="1280160"/>
          </a:xfrm>
          <a:prstGeom prst="rect">
            <a:avLst/>
          </a:prstGeom>
        </p:spPr>
      </p:pic>
    </p:spTree>
    <p:extLst>
      <p:ext uri="{BB962C8B-B14F-4D97-AF65-F5344CB8AC3E}">
        <p14:creationId xmlns:p14="http://schemas.microsoft.com/office/powerpoint/2010/main" val="1470266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3"/>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3" name="TextBox 2"/>
          <p:cNvSpPr txBox="1"/>
          <p:nvPr/>
        </p:nvSpPr>
        <p:spPr>
          <a:xfrm>
            <a:off x="4035552" y="2743200"/>
            <a:ext cx="4114800" cy="923330"/>
          </a:xfrm>
          <a:prstGeom prst="rect">
            <a:avLst/>
          </a:prstGeom>
          <a:noFill/>
        </p:spPr>
        <p:txBody>
          <a:bodyPr wrap="square" rtlCol="0">
            <a:spAutoFit/>
          </a:bodyPr>
          <a:lstStyle/>
          <a:p>
            <a:r>
              <a:rPr lang="en-US" sz="5400" b="1" i="1" dirty="0" smtClean="0">
                <a:solidFill>
                  <a:srgbClr val="C00000"/>
                </a:solidFill>
              </a:rPr>
              <a:t>Thank You</a:t>
            </a:r>
            <a:endParaRPr lang="en-US" sz="5400" b="1" i="1" dirty="0">
              <a:solidFill>
                <a:srgbClr val="C00000"/>
              </a:solidFill>
            </a:endParaRPr>
          </a:p>
        </p:txBody>
      </p:sp>
    </p:spTree>
    <p:extLst>
      <p:ext uri="{BB962C8B-B14F-4D97-AF65-F5344CB8AC3E}">
        <p14:creationId xmlns:p14="http://schemas.microsoft.com/office/powerpoint/2010/main" val="1236821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530373"/>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Schedule</a:t>
            </a:r>
          </a:p>
          <a:p>
            <a:pPr marL="0" lvl="2" indent="0">
              <a:spcBef>
                <a:spcPts val="0"/>
              </a:spcBef>
              <a:buNone/>
            </a:pPr>
            <a:endParaRPr lang="en-US" sz="2800" b="1" dirty="0" smtClean="0">
              <a:solidFill>
                <a:schemeClr val="tx1"/>
              </a:solidFill>
            </a:endParaRPr>
          </a:p>
          <a:p>
            <a:pPr marL="0" lvl="2" indent="0">
              <a:spcBef>
                <a:spcPts val="0"/>
              </a:spcBef>
              <a:buNone/>
            </a:pPr>
            <a:r>
              <a:rPr lang="en-US" sz="2800" b="1" dirty="0" smtClean="0">
                <a:solidFill>
                  <a:schemeClr val="tx1"/>
                </a:solidFill>
              </a:rPr>
              <a:t>February 10, 2021</a:t>
            </a:r>
          </a:p>
          <a:p>
            <a:pPr marL="457200" lvl="2" indent="-457200">
              <a:spcBef>
                <a:spcPts val="0"/>
              </a:spcBef>
              <a:buFont typeface="Wingdings" panose="05000000000000000000" pitchFamily="2" charset="2"/>
              <a:buChar char="Ø"/>
            </a:pPr>
            <a:r>
              <a:rPr lang="en-US" sz="2400" dirty="0" smtClean="0">
                <a:solidFill>
                  <a:schemeClr val="tx1"/>
                </a:solidFill>
              </a:rPr>
              <a:t>Sustainable Management Criteria Draft Document</a:t>
            </a:r>
          </a:p>
          <a:p>
            <a:pPr marL="731520" lvl="3" indent="-457200">
              <a:spcBef>
                <a:spcPts val="0"/>
              </a:spcBef>
              <a:buFont typeface="Wingdings" panose="05000000000000000000" pitchFamily="2" charset="2"/>
              <a:buChar char="Ø"/>
            </a:pPr>
            <a:r>
              <a:rPr lang="en-US" sz="2400" dirty="0" smtClean="0">
                <a:solidFill>
                  <a:srgbClr val="0070C0"/>
                </a:solidFill>
              </a:rPr>
              <a:t>30 day public comment period</a:t>
            </a:r>
          </a:p>
          <a:p>
            <a:pPr marL="731520" lvl="3" indent="-457200">
              <a:spcBef>
                <a:spcPts val="0"/>
              </a:spcBef>
              <a:buFont typeface="Wingdings" panose="05000000000000000000" pitchFamily="2" charset="2"/>
              <a:buChar char="Ø"/>
            </a:pPr>
            <a:r>
              <a:rPr lang="en-US" sz="2400" dirty="0" smtClean="0">
                <a:solidFill>
                  <a:srgbClr val="0070C0"/>
                </a:solidFill>
              </a:rPr>
              <a:t>Vina GSA Board Workshop</a:t>
            </a:r>
          </a:p>
          <a:p>
            <a:pPr marL="0" indent="0">
              <a:buNone/>
            </a:pPr>
            <a:r>
              <a:rPr lang="en-US" sz="2800" b="1" dirty="0" smtClean="0">
                <a:solidFill>
                  <a:schemeClr val="tx1"/>
                </a:solidFill>
              </a:rPr>
              <a:t>March </a:t>
            </a:r>
            <a:r>
              <a:rPr lang="en-US" sz="2800" b="1" dirty="0">
                <a:solidFill>
                  <a:schemeClr val="tx1"/>
                </a:solidFill>
              </a:rPr>
              <a:t>2021</a:t>
            </a:r>
          </a:p>
          <a:p>
            <a:pPr marL="569913" lvl="1" indent="-295275">
              <a:spcBef>
                <a:spcPts val="0"/>
              </a:spcBef>
              <a:buFont typeface="Wingdings" panose="05000000000000000000" pitchFamily="2" charset="2"/>
              <a:buChar char="Ø"/>
            </a:pPr>
            <a:r>
              <a:rPr lang="en-US" sz="2400" dirty="0" smtClean="0">
                <a:solidFill>
                  <a:schemeClr val="tx1"/>
                </a:solidFill>
              </a:rPr>
              <a:t>Representative </a:t>
            </a:r>
            <a:r>
              <a:rPr lang="en-US" sz="2400" dirty="0">
                <a:solidFill>
                  <a:schemeClr val="tx1"/>
                </a:solidFill>
              </a:rPr>
              <a:t>Monitoring Network Draft Document</a:t>
            </a:r>
          </a:p>
          <a:p>
            <a:pPr marL="844233" lvl="2" indent="-295275">
              <a:spcBef>
                <a:spcPts val="0"/>
              </a:spcBef>
              <a:buFont typeface="Wingdings" panose="05000000000000000000" pitchFamily="2" charset="2"/>
              <a:buChar char="Ø"/>
            </a:pPr>
            <a:r>
              <a:rPr lang="en-US" sz="2400" dirty="0">
                <a:solidFill>
                  <a:srgbClr val="0070C0"/>
                </a:solidFill>
              </a:rPr>
              <a:t>30 day public comment period </a:t>
            </a:r>
          </a:p>
          <a:p>
            <a:pPr marL="274320" lvl="3" indent="0">
              <a:spcBef>
                <a:spcPts val="0"/>
              </a:spcBef>
              <a:buNone/>
            </a:pPr>
            <a:endParaRPr lang="en-US" sz="2400" dirty="0">
              <a:solidFill>
                <a:srgbClr val="0070C0"/>
              </a:solidFill>
            </a:endParaRPr>
          </a:p>
        </p:txBody>
      </p:sp>
    </p:spTree>
    <p:extLst>
      <p:ext uri="{BB962C8B-B14F-4D97-AF65-F5344CB8AC3E}">
        <p14:creationId xmlns:p14="http://schemas.microsoft.com/office/powerpoint/2010/main" val="4049533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530373"/>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Schedule</a:t>
            </a:r>
          </a:p>
          <a:p>
            <a:pPr marL="0" lvl="2" indent="0">
              <a:spcBef>
                <a:spcPts val="0"/>
              </a:spcBef>
              <a:buNone/>
            </a:pPr>
            <a:endParaRPr lang="en-US" sz="2800" b="1" dirty="0" smtClean="0">
              <a:solidFill>
                <a:schemeClr val="tx1"/>
              </a:solidFill>
            </a:endParaRPr>
          </a:p>
          <a:p>
            <a:pPr marL="0" lvl="2" indent="0">
              <a:spcBef>
                <a:spcPts val="0"/>
              </a:spcBef>
              <a:buNone/>
            </a:pPr>
            <a:r>
              <a:rPr lang="en-US" sz="2800" b="1" dirty="0" smtClean="0">
                <a:solidFill>
                  <a:schemeClr val="tx1"/>
                </a:solidFill>
              </a:rPr>
              <a:t>April – May 2021</a:t>
            </a:r>
          </a:p>
          <a:p>
            <a:pPr marL="457200" lvl="2" indent="-457200">
              <a:spcBef>
                <a:spcPts val="0"/>
              </a:spcBef>
              <a:buFont typeface="Wingdings" panose="05000000000000000000" pitchFamily="2" charset="2"/>
              <a:buChar char="Ø"/>
            </a:pPr>
            <a:r>
              <a:rPr lang="en-US" sz="2400" dirty="0" smtClean="0">
                <a:solidFill>
                  <a:schemeClr val="tx1"/>
                </a:solidFill>
              </a:rPr>
              <a:t>Recommendations from the SHAC on draft </a:t>
            </a:r>
          </a:p>
          <a:p>
            <a:pPr marL="731520" lvl="3" indent="-457200">
              <a:spcBef>
                <a:spcPts val="0"/>
              </a:spcBef>
              <a:buFont typeface="Wingdings" panose="05000000000000000000" pitchFamily="2" charset="2"/>
              <a:buChar char="Ø"/>
            </a:pPr>
            <a:r>
              <a:rPr lang="en-US" sz="2400" dirty="0" smtClean="0">
                <a:solidFill>
                  <a:schemeClr val="tx1"/>
                </a:solidFill>
              </a:rPr>
              <a:t>Sustainable Management Criteria</a:t>
            </a:r>
          </a:p>
          <a:p>
            <a:pPr marL="731520" lvl="3" indent="-457200">
              <a:spcBef>
                <a:spcPts val="0"/>
              </a:spcBef>
              <a:buFont typeface="Wingdings" panose="05000000000000000000" pitchFamily="2" charset="2"/>
              <a:buChar char="Ø"/>
            </a:pPr>
            <a:r>
              <a:rPr lang="en-US" sz="2400" dirty="0" smtClean="0">
                <a:solidFill>
                  <a:schemeClr val="tx1"/>
                </a:solidFill>
              </a:rPr>
              <a:t>Projects and Management Actions including costs and funding options</a:t>
            </a:r>
          </a:p>
          <a:p>
            <a:pPr marL="731520" lvl="3" indent="-457200">
              <a:spcBef>
                <a:spcPts val="0"/>
              </a:spcBef>
              <a:buFont typeface="Wingdings" panose="05000000000000000000" pitchFamily="2" charset="2"/>
              <a:buChar char="Ø"/>
            </a:pPr>
            <a:r>
              <a:rPr lang="en-US" sz="2400" dirty="0" smtClean="0">
                <a:solidFill>
                  <a:schemeClr val="tx1"/>
                </a:solidFill>
              </a:rPr>
              <a:t>Representative Monitoring Network</a:t>
            </a:r>
          </a:p>
          <a:p>
            <a:pPr marL="731520" lvl="3" indent="-457200">
              <a:spcBef>
                <a:spcPts val="0"/>
              </a:spcBef>
              <a:buFont typeface="Wingdings" panose="05000000000000000000" pitchFamily="2" charset="2"/>
              <a:buChar char="Ø"/>
            </a:pPr>
            <a:r>
              <a:rPr lang="en-US" sz="2400" dirty="0" smtClean="0">
                <a:solidFill>
                  <a:schemeClr val="tx1"/>
                </a:solidFill>
              </a:rPr>
              <a:t>Data Gaps</a:t>
            </a:r>
          </a:p>
          <a:p>
            <a:pPr marL="731520" lvl="3" indent="-457200">
              <a:spcBef>
                <a:spcPts val="0"/>
              </a:spcBef>
              <a:buFont typeface="Wingdings" panose="05000000000000000000" pitchFamily="2" charset="2"/>
              <a:buChar char="Ø"/>
            </a:pPr>
            <a:r>
              <a:rPr lang="en-US" sz="2400" dirty="0" smtClean="0">
                <a:solidFill>
                  <a:schemeClr val="tx1"/>
                </a:solidFill>
              </a:rPr>
              <a:t>Interbasin Coordination</a:t>
            </a:r>
            <a:endParaRPr lang="en-US" sz="2400" dirty="0">
              <a:solidFill>
                <a:srgbClr val="0070C0"/>
              </a:solidFill>
            </a:endParaRPr>
          </a:p>
        </p:txBody>
      </p:sp>
    </p:spTree>
    <p:extLst>
      <p:ext uri="{BB962C8B-B14F-4D97-AF65-F5344CB8AC3E}">
        <p14:creationId xmlns:p14="http://schemas.microsoft.com/office/powerpoint/2010/main" val="1193895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530373"/>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Schedule</a:t>
            </a:r>
          </a:p>
          <a:p>
            <a:pPr marL="318" indent="0">
              <a:spcBef>
                <a:spcPts val="0"/>
              </a:spcBef>
              <a:buNone/>
            </a:pPr>
            <a:endParaRPr lang="en-US" sz="2800" b="1" dirty="0" smtClean="0">
              <a:solidFill>
                <a:schemeClr val="tx1"/>
              </a:solidFill>
            </a:endParaRPr>
          </a:p>
          <a:p>
            <a:pPr marL="318" indent="0">
              <a:spcBef>
                <a:spcPts val="0"/>
              </a:spcBef>
              <a:buNone/>
            </a:pPr>
            <a:r>
              <a:rPr lang="en-US" sz="2800" b="1" dirty="0" smtClean="0">
                <a:solidFill>
                  <a:schemeClr val="tx1"/>
                </a:solidFill>
              </a:rPr>
              <a:t>June 2021</a:t>
            </a:r>
          </a:p>
          <a:p>
            <a:pPr lvl="1">
              <a:spcBef>
                <a:spcPts val="0"/>
              </a:spcBef>
              <a:buClrTx/>
              <a:buFont typeface="Wingdings" panose="05000000000000000000" pitchFamily="2" charset="2"/>
              <a:buChar char="Ø"/>
            </a:pPr>
            <a:r>
              <a:rPr lang="en-US" sz="2400" dirty="0" smtClean="0">
                <a:solidFill>
                  <a:schemeClr val="tx1"/>
                </a:solidFill>
              </a:rPr>
              <a:t>Projects and Management Actions Draft Document</a:t>
            </a:r>
          </a:p>
          <a:p>
            <a:pPr lvl="2">
              <a:spcBef>
                <a:spcPts val="0"/>
              </a:spcBef>
              <a:buClrTx/>
              <a:buFont typeface="Wingdings" panose="05000000000000000000" pitchFamily="2" charset="2"/>
              <a:buChar char="Ø"/>
            </a:pPr>
            <a:r>
              <a:rPr lang="en-US" sz="2200" dirty="0" smtClean="0">
                <a:solidFill>
                  <a:srgbClr val="0070C0"/>
                </a:solidFill>
              </a:rPr>
              <a:t>30 day public comment period</a:t>
            </a:r>
            <a:endParaRPr lang="en-US" sz="2200" dirty="0">
              <a:solidFill>
                <a:srgbClr val="0070C0"/>
              </a:solidFill>
            </a:endParaRPr>
          </a:p>
          <a:p>
            <a:pPr marL="731520" lvl="3" indent="-457200">
              <a:spcBef>
                <a:spcPts val="0"/>
              </a:spcBef>
              <a:buFont typeface="Wingdings" panose="05000000000000000000" pitchFamily="2" charset="2"/>
              <a:buChar char="Ø"/>
            </a:pPr>
            <a:r>
              <a:rPr lang="en-US" sz="2400" dirty="0" smtClean="0">
                <a:solidFill>
                  <a:schemeClr val="tx1"/>
                </a:solidFill>
              </a:rPr>
              <a:t>Interbasin Coordination Report</a:t>
            </a:r>
          </a:p>
          <a:p>
            <a:pPr marL="0" lvl="2" indent="0">
              <a:spcBef>
                <a:spcPts val="0"/>
              </a:spcBef>
              <a:buNone/>
            </a:pPr>
            <a:r>
              <a:rPr lang="en-US" sz="2800" b="1" dirty="0" smtClean="0">
                <a:solidFill>
                  <a:schemeClr val="tx1"/>
                </a:solidFill>
              </a:rPr>
              <a:t>July 2021</a:t>
            </a:r>
            <a:endParaRPr lang="en-US" sz="2800" b="1" dirty="0">
              <a:solidFill>
                <a:schemeClr val="tx1"/>
              </a:solidFill>
            </a:endParaRPr>
          </a:p>
          <a:p>
            <a:pPr marL="617220" lvl="3" indent="-342900">
              <a:spcBef>
                <a:spcPts val="0"/>
              </a:spcBef>
              <a:buFont typeface="Wingdings" panose="05000000000000000000" pitchFamily="2" charset="2"/>
              <a:buChar char="Ø"/>
            </a:pPr>
            <a:r>
              <a:rPr lang="en-US" sz="2400" dirty="0" smtClean="0">
                <a:solidFill>
                  <a:schemeClr val="tx1"/>
                </a:solidFill>
              </a:rPr>
              <a:t>Review the Status of Groundwater Sustainability Plan chapters</a:t>
            </a:r>
          </a:p>
          <a:p>
            <a:pPr marL="617220" lvl="3" indent="-342900">
              <a:spcBef>
                <a:spcPts val="0"/>
              </a:spcBef>
              <a:buFont typeface="Wingdings" panose="05000000000000000000" pitchFamily="2" charset="2"/>
              <a:buChar char="Ø"/>
            </a:pPr>
            <a:r>
              <a:rPr lang="en-US" sz="2400" dirty="0" smtClean="0">
                <a:solidFill>
                  <a:schemeClr val="tx1"/>
                </a:solidFill>
              </a:rPr>
              <a:t>Implementation Chapter Draft Document</a:t>
            </a:r>
          </a:p>
          <a:p>
            <a:pPr marL="891540" lvl="4" indent="-342900">
              <a:spcBef>
                <a:spcPts val="0"/>
              </a:spcBef>
              <a:buFont typeface="Wingdings" panose="05000000000000000000" pitchFamily="2" charset="2"/>
              <a:buChar char="Ø"/>
            </a:pPr>
            <a:r>
              <a:rPr lang="en-US" sz="2200" dirty="0" smtClean="0">
                <a:solidFill>
                  <a:srgbClr val="0070C0"/>
                </a:solidFill>
              </a:rPr>
              <a:t>30 day public review</a:t>
            </a:r>
          </a:p>
        </p:txBody>
      </p:sp>
    </p:spTree>
    <p:extLst>
      <p:ext uri="{BB962C8B-B14F-4D97-AF65-F5344CB8AC3E}">
        <p14:creationId xmlns:p14="http://schemas.microsoft.com/office/powerpoint/2010/main" val="2935182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29200"/>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228600" y="5410200"/>
            <a:ext cx="1358318" cy="1280160"/>
          </a:xfrm>
          <a:prstGeom prst="rect">
            <a:avLst/>
          </a:prstGeom>
        </p:spPr>
      </p:pic>
      <p:sp>
        <p:nvSpPr>
          <p:cNvPr id="10" name="Content Placeholder 2"/>
          <p:cNvSpPr txBox="1">
            <a:spLocks/>
          </p:cNvSpPr>
          <p:nvPr/>
        </p:nvSpPr>
        <p:spPr>
          <a:xfrm>
            <a:off x="533400" y="1066800"/>
            <a:ext cx="11029615" cy="4495799"/>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endParaRPr lang="en-US" sz="2800" dirty="0" smtClean="0"/>
          </a:p>
        </p:txBody>
      </p:sp>
      <p:sp>
        <p:nvSpPr>
          <p:cNvPr id="6" name="Content Placeholder 2"/>
          <p:cNvSpPr txBox="1">
            <a:spLocks/>
          </p:cNvSpPr>
          <p:nvPr/>
        </p:nvSpPr>
        <p:spPr>
          <a:xfrm>
            <a:off x="578144" y="879827"/>
            <a:ext cx="11029615" cy="4431319"/>
          </a:xfrm>
          <a:prstGeom prst="rect">
            <a:avLst/>
          </a:prstGeom>
        </p:spPr>
        <p:txBody>
          <a:bodyPr>
            <a:no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3200" b="1" dirty="0" smtClean="0">
                <a:solidFill>
                  <a:schemeClr val="accent1"/>
                </a:solidFill>
              </a:rPr>
              <a:t>Schedule</a:t>
            </a:r>
          </a:p>
          <a:p>
            <a:pPr marL="274320" lvl="1" indent="0">
              <a:spcBef>
                <a:spcPts val="0"/>
              </a:spcBef>
              <a:buNone/>
            </a:pPr>
            <a:endParaRPr lang="en-US" sz="2700" dirty="0" smtClean="0">
              <a:solidFill>
                <a:schemeClr val="tx1"/>
              </a:solidFill>
            </a:endParaRPr>
          </a:p>
          <a:p>
            <a:pPr marL="0" indent="0">
              <a:spcBef>
                <a:spcPts val="0"/>
              </a:spcBef>
              <a:buNone/>
            </a:pPr>
            <a:r>
              <a:rPr lang="en-US" sz="2800" b="1" dirty="0" smtClean="0">
                <a:solidFill>
                  <a:schemeClr val="tx1"/>
                </a:solidFill>
              </a:rPr>
              <a:t>August 2021</a:t>
            </a:r>
          </a:p>
          <a:p>
            <a:pPr lvl="1">
              <a:spcBef>
                <a:spcPts val="0"/>
              </a:spcBef>
              <a:buFont typeface="Wingdings" panose="05000000000000000000" pitchFamily="2" charset="2"/>
              <a:buChar char="Ø"/>
            </a:pPr>
            <a:r>
              <a:rPr lang="en-US" sz="2400" dirty="0" smtClean="0">
                <a:solidFill>
                  <a:schemeClr val="tx1"/>
                </a:solidFill>
              </a:rPr>
              <a:t>Review the Draft Vina GSP</a:t>
            </a:r>
          </a:p>
          <a:p>
            <a:pPr marL="0" indent="0">
              <a:spcBef>
                <a:spcPts val="0"/>
              </a:spcBef>
              <a:buNone/>
            </a:pPr>
            <a:r>
              <a:rPr lang="en-US" sz="2800" b="1" dirty="0" smtClean="0">
                <a:solidFill>
                  <a:schemeClr val="tx1"/>
                </a:solidFill>
              </a:rPr>
              <a:t>September 2021</a:t>
            </a:r>
          </a:p>
          <a:p>
            <a:pPr lvl="1">
              <a:spcBef>
                <a:spcPts val="0"/>
              </a:spcBef>
              <a:buFont typeface="Wingdings" panose="05000000000000000000" pitchFamily="2" charset="2"/>
              <a:buChar char="Ø"/>
            </a:pPr>
            <a:r>
              <a:rPr lang="en-US" sz="2400" dirty="0" smtClean="0">
                <a:solidFill>
                  <a:schemeClr val="tx1"/>
                </a:solidFill>
              </a:rPr>
              <a:t>Complete Draft Vina GSP</a:t>
            </a:r>
          </a:p>
          <a:p>
            <a:pPr lvl="1">
              <a:spcBef>
                <a:spcPts val="0"/>
              </a:spcBef>
              <a:buFont typeface="Wingdings" panose="05000000000000000000" pitchFamily="2" charset="2"/>
              <a:buChar char="Ø"/>
            </a:pPr>
            <a:r>
              <a:rPr lang="en-US" sz="2400" dirty="0" smtClean="0">
                <a:solidFill>
                  <a:srgbClr val="0070C0"/>
                </a:solidFill>
              </a:rPr>
              <a:t>60 day public comment period </a:t>
            </a:r>
          </a:p>
          <a:p>
            <a:pPr marL="0" indent="0">
              <a:spcBef>
                <a:spcPts val="0"/>
              </a:spcBef>
              <a:buNone/>
            </a:pPr>
            <a:r>
              <a:rPr lang="en-US" sz="2800" b="1" dirty="0" smtClean="0">
                <a:solidFill>
                  <a:schemeClr val="tx1"/>
                </a:solidFill>
              </a:rPr>
              <a:t>November – December 2021</a:t>
            </a:r>
          </a:p>
          <a:p>
            <a:pPr lvl="1">
              <a:spcBef>
                <a:spcPts val="0"/>
              </a:spcBef>
              <a:buFont typeface="Wingdings" panose="05000000000000000000" pitchFamily="2" charset="2"/>
              <a:buChar char="Ø"/>
            </a:pPr>
            <a:r>
              <a:rPr lang="en-US" sz="2400" dirty="0" smtClean="0">
                <a:solidFill>
                  <a:srgbClr val="0070C0"/>
                </a:solidFill>
              </a:rPr>
              <a:t>Board Hearings and Adoption</a:t>
            </a:r>
            <a:endParaRPr lang="en-US" sz="2400" dirty="0">
              <a:solidFill>
                <a:srgbClr val="0070C0"/>
              </a:solidFill>
            </a:endParaRPr>
          </a:p>
          <a:p>
            <a:pPr marL="0" indent="0">
              <a:spcBef>
                <a:spcPts val="0"/>
              </a:spcBef>
              <a:buNone/>
            </a:pPr>
            <a:r>
              <a:rPr lang="en-US" sz="2900" b="1" dirty="0" smtClean="0">
                <a:solidFill>
                  <a:schemeClr val="tx1"/>
                </a:solidFill>
              </a:rPr>
              <a:t>Implementation …</a:t>
            </a:r>
          </a:p>
        </p:txBody>
      </p:sp>
    </p:spTree>
    <p:extLst>
      <p:ext uri="{BB962C8B-B14F-4D97-AF65-F5344CB8AC3E}">
        <p14:creationId xmlns:p14="http://schemas.microsoft.com/office/powerpoint/2010/main" val="3972036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048000" y="5063413"/>
            <a:ext cx="2209800" cy="1184987"/>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6"/>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accent3"/>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accent4"/>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dirty="0">
              <a:solidFill>
                <a:schemeClr val="accent6"/>
              </a:solidFill>
            </a:endParaRPr>
          </a:p>
        </p:txBody>
      </p:sp>
      <p:sp>
        <p:nvSpPr>
          <p:cNvPr id="4" name="Text Placeholder 2">
            <a:extLst>
              <a:ext uri="{FF2B5EF4-FFF2-40B4-BE49-F238E27FC236}">
                <a16:creationId xmlns:a16="http://schemas.microsoft.com/office/drawing/2014/main" id="{EA19E9A7-F1DA-2947-AD46-1B02755A127C}"/>
              </a:ext>
            </a:extLst>
          </p:cNvPr>
          <p:cNvSpPr txBox="1">
            <a:spLocks/>
          </p:cNvSpPr>
          <p:nvPr/>
        </p:nvSpPr>
        <p:spPr>
          <a:xfrm>
            <a:off x="1825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Groundwater Sustainability Plan Status</a:t>
            </a:r>
          </a:p>
        </p:txBody>
      </p:sp>
      <p:pic>
        <p:nvPicPr>
          <p:cNvPr id="5" name="Picture 4"/>
          <p:cNvPicPr>
            <a:picLocks noChangeAspect="1"/>
          </p:cNvPicPr>
          <p:nvPr/>
        </p:nvPicPr>
        <p:blipFill>
          <a:blip r:embed="rId2"/>
          <a:stretch>
            <a:fillRect/>
          </a:stretch>
        </p:blipFill>
        <p:spPr>
          <a:xfrm>
            <a:off x="304800" y="5371487"/>
            <a:ext cx="1358318" cy="1280160"/>
          </a:xfrm>
          <a:prstGeom prst="rect">
            <a:avLst/>
          </a:prstGeom>
        </p:spPr>
      </p:pic>
      <p:sp>
        <p:nvSpPr>
          <p:cNvPr id="10" name="Content Placeholder 2"/>
          <p:cNvSpPr txBox="1">
            <a:spLocks/>
          </p:cNvSpPr>
          <p:nvPr/>
        </p:nvSpPr>
        <p:spPr>
          <a:xfrm>
            <a:off x="578144" y="987552"/>
            <a:ext cx="11029615" cy="4745103"/>
          </a:xfrm>
          <a:prstGeom prst="rect">
            <a:avLst/>
          </a:prstGeom>
        </p:spPr>
        <p:txBody>
          <a:bodyPr>
            <a:normAutofit/>
          </a:bodyPr>
          <a:lstStyle>
            <a:lvl1pPr marL="274320" indent="-274320" algn="l" rtl="0" eaLnBrk="1" latinLnBrk="0" hangingPunct="1">
              <a:spcBef>
                <a:spcPct val="20000"/>
              </a:spcBef>
              <a:buClr>
                <a:schemeClr val="tx1">
                  <a:lumMod val="75000"/>
                  <a:lumOff val="25000"/>
                </a:schemeClr>
              </a:buClr>
              <a:buSzPct val="85000"/>
              <a:buFont typeface="Wingdings 2"/>
              <a:buChar char=""/>
              <a:defRPr kumimoji="0" sz="2700" kern="1200">
                <a:solidFill>
                  <a:schemeClr val="tx1">
                    <a:lumMod val="65000"/>
                    <a:lumOff val="35000"/>
                  </a:schemeClr>
                </a:solidFill>
                <a:latin typeface="+mn-lt"/>
                <a:ea typeface="+mn-ea"/>
                <a:cs typeface="+mn-cs"/>
              </a:defRPr>
            </a:lvl1pPr>
            <a:lvl2pPr marL="548640" indent="-274320" algn="l" rtl="0" eaLnBrk="1" latinLnBrk="0" hangingPunct="1">
              <a:spcBef>
                <a:spcPct val="20000"/>
              </a:spcBef>
              <a:buClr>
                <a:schemeClr val="tx1">
                  <a:lumMod val="75000"/>
                  <a:lumOff val="25000"/>
                </a:schemeClr>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tx1">
                  <a:lumMod val="75000"/>
                  <a:lumOff val="25000"/>
                </a:schemeClr>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tx1">
                  <a:lumMod val="75000"/>
                  <a:lumOff val="25000"/>
                </a:schemeClr>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tx1">
                  <a:lumMod val="75000"/>
                  <a:lumOff val="25000"/>
                </a:schemeClr>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endParaRPr lang="en-US" sz="3200" b="1" dirty="0" smtClean="0">
              <a:solidFill>
                <a:schemeClr val="accent1"/>
              </a:solidFill>
            </a:endParaRPr>
          </a:p>
          <a:p>
            <a:pPr marL="0" indent="0" algn="ctr">
              <a:buNone/>
            </a:pPr>
            <a:endParaRPr lang="en-US" sz="3200" b="1" dirty="0">
              <a:solidFill>
                <a:schemeClr val="accent1"/>
              </a:solidFill>
            </a:endParaRPr>
          </a:p>
          <a:p>
            <a:pPr marL="0" indent="0" algn="ctr">
              <a:buNone/>
            </a:pPr>
            <a:endParaRPr lang="en-US" sz="3200" b="1" dirty="0" smtClean="0">
              <a:solidFill>
                <a:schemeClr val="accent1"/>
              </a:solidFill>
            </a:endParaRPr>
          </a:p>
          <a:p>
            <a:pPr marL="0" indent="0" algn="ctr">
              <a:buNone/>
            </a:pPr>
            <a:r>
              <a:rPr lang="en-US" sz="3200" b="1" dirty="0" smtClean="0">
                <a:solidFill>
                  <a:schemeClr val="accent1"/>
                </a:solidFill>
              </a:rPr>
              <a:t>Draft Sustainable Management Criteria</a:t>
            </a:r>
          </a:p>
          <a:p>
            <a:pPr marL="0" indent="0" algn="ctr">
              <a:buNone/>
            </a:pPr>
            <a:r>
              <a:rPr lang="en-US" sz="3200" b="1" dirty="0" smtClean="0">
                <a:solidFill>
                  <a:schemeClr val="accent1"/>
                </a:solidFill>
              </a:rPr>
              <a:t>Methodology</a:t>
            </a:r>
          </a:p>
        </p:txBody>
      </p:sp>
      <p:sp>
        <p:nvSpPr>
          <p:cNvPr id="7" name="Content Placeholder 4"/>
          <p:cNvSpPr txBox="1">
            <a:spLocks/>
          </p:cNvSpPr>
          <p:nvPr/>
        </p:nvSpPr>
        <p:spPr>
          <a:xfrm>
            <a:off x="1600201" y="1746505"/>
            <a:ext cx="8406442" cy="3912424"/>
          </a:xfr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500" dirty="0">
              <a:solidFill>
                <a:schemeClr val="tx1">
                  <a:lumMod val="65000"/>
                  <a:lumOff val="35000"/>
                </a:schemeClr>
              </a:solidFill>
            </a:endParaRPr>
          </a:p>
        </p:txBody>
      </p:sp>
    </p:spTree>
    <p:extLst>
      <p:ext uri="{BB962C8B-B14F-4D97-AF65-F5344CB8AC3E}">
        <p14:creationId xmlns:p14="http://schemas.microsoft.com/office/powerpoint/2010/main" val="26126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Butte County Colors">
      <a:dk1>
        <a:sysClr val="windowText" lastClr="000000"/>
      </a:dk1>
      <a:lt1>
        <a:srgbClr val="F99F49"/>
      </a:lt1>
      <a:dk2>
        <a:srgbClr val="BAE5F7"/>
      </a:dk2>
      <a:lt2>
        <a:srgbClr val="EEECE1"/>
      </a:lt2>
      <a:accent1>
        <a:srgbClr val="18579B"/>
      </a:accent1>
      <a:accent2>
        <a:srgbClr val="E3BF53"/>
      </a:accent2>
      <a:accent3>
        <a:srgbClr val="99A74C"/>
      </a:accent3>
      <a:accent4>
        <a:srgbClr val="00827C"/>
      </a:accent4>
      <a:accent5>
        <a:srgbClr val="062270"/>
      </a:accent5>
      <a:accent6>
        <a:srgbClr val="F99F49"/>
      </a:accent6>
      <a:hlink>
        <a:srgbClr val="18579B"/>
      </a:hlink>
      <a:folHlink>
        <a:srgbClr val="800080"/>
      </a:folHlink>
    </a:clrScheme>
    <a:fontScheme name="Butte County Publications">
      <a:majorFont>
        <a:latin typeface="Segoe UI"/>
        <a:ea typeface=""/>
        <a:cs typeface=""/>
      </a:majorFont>
      <a:minorFont>
        <a:latin typeface="Arial"/>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3BA2F486C66D439B974656635BA29C" ma:contentTypeVersion="2" ma:contentTypeDescription="Create a new document." ma:contentTypeScope="" ma:versionID="b8d4a31c4363cc1452bacc36c9ccaa06">
  <xsd:schema xmlns:xsd="http://www.w3.org/2001/XMLSchema" xmlns:xs="http://www.w3.org/2001/XMLSchema" xmlns:p="http://schemas.microsoft.com/office/2006/metadata/properties" xmlns:ns1="http://schemas.microsoft.com/sharepoint/v3" xmlns:ns2="75b9cdc0-b7b3-4190-8d82-9fd5f61cf2a7" targetNamespace="http://schemas.microsoft.com/office/2006/metadata/properties" ma:root="true" ma:fieldsID="ed119d507d794fff7f38c040e0731318" ns1:_="" ns2:_="">
    <xsd:import namespace="http://schemas.microsoft.com/sharepoint/v3"/>
    <xsd:import namespace="75b9cdc0-b7b3-4190-8d82-9fd5f61cf2a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b9cdc0-b7b3-4190-8d82-9fd5f61cf2a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E6ECD9-0DED-4680-A336-C9EF00534E1F}">
  <ds:schemaRefs>
    <ds:schemaRef ds:uri="http://schemas.microsoft.com/sharepoint/v3/contenttype/forms"/>
  </ds:schemaRefs>
</ds:datastoreItem>
</file>

<file path=customXml/itemProps2.xml><?xml version="1.0" encoding="utf-8"?>
<ds:datastoreItem xmlns:ds="http://schemas.openxmlformats.org/officeDocument/2006/customXml" ds:itemID="{3D4E52AD-3C4A-40AD-AA88-FE2F2451B8C1}">
  <ds:schemaRefs>
    <ds:schemaRef ds:uri="http://purl.org/dc/dcmitype/"/>
    <ds:schemaRef ds:uri="http://schemas.microsoft.com/office/infopath/2007/PartnerControls"/>
    <ds:schemaRef ds:uri="75b9cdc0-b7b3-4190-8d82-9fd5f61cf2a7"/>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DD3150D6-213D-426B-BD26-E9EAA0DBA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5b9cdc0-b7b3-4190-8d82-9fd5f61cf2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32201</TotalTime>
  <Words>1723</Words>
  <Application>Microsoft Office PowerPoint</Application>
  <PresentationFormat>Widescreen</PresentationFormat>
  <Paragraphs>386</Paragraphs>
  <Slides>44</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BentonSans</vt:lpstr>
      <vt:lpstr>BentonSans Book</vt:lpstr>
      <vt:lpstr>BentonSans Medium</vt:lpstr>
      <vt:lpstr>Calibri</vt:lpstr>
      <vt:lpstr>Calibri Light</vt:lpstr>
      <vt:lpstr>Century Gothic</vt:lpstr>
      <vt:lpstr>Segoe UI</vt:lpstr>
      <vt:lpstr>Times New Roman</vt:lpstr>
      <vt:lpstr>Wingdings</vt:lpstr>
      <vt:lpstr>Wingdings 2</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Inter-basin Coordination Efforts | Northern Sacramento Valley</vt:lpstr>
      <vt:lpstr>PowerPoint Presentation</vt:lpstr>
    </vt:vector>
  </TitlesOfParts>
  <Company>BC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 County Regional Economic Development Strategy</dc:title>
  <dc:creator>jmacarthy</dc:creator>
  <cp:lastModifiedBy>Gosselin, Paul</cp:lastModifiedBy>
  <cp:revision>306</cp:revision>
  <cp:lastPrinted>2020-11-12T23:45:22Z</cp:lastPrinted>
  <dcterms:created xsi:type="dcterms:W3CDTF">2011-09-10T22:14:48Z</dcterms:created>
  <dcterms:modified xsi:type="dcterms:W3CDTF">2021-01-13T23:45:33Z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0x0101003E3BA2F486C66D439B974656635BA29C</vt:lpwstr>
  </property>
</Properties>
</file>